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88" r:id="rId5"/>
    <p:sldId id="310" r:id="rId6"/>
    <p:sldId id="298" r:id="rId7"/>
    <p:sldId id="297" r:id="rId8"/>
    <p:sldId id="379" r:id="rId9"/>
    <p:sldId id="380" r:id="rId10"/>
    <p:sldId id="307" r:id="rId11"/>
    <p:sldId id="306" r:id="rId12"/>
    <p:sldId id="369" r:id="rId13"/>
    <p:sldId id="311" r:id="rId14"/>
    <p:sldId id="382" r:id="rId15"/>
    <p:sldId id="383" r:id="rId16"/>
    <p:sldId id="375" r:id="rId17"/>
    <p:sldId id="371" r:id="rId18"/>
    <p:sldId id="384" r:id="rId19"/>
    <p:sldId id="346" r:id="rId20"/>
    <p:sldId id="349" r:id="rId21"/>
    <p:sldId id="377" r:id="rId22"/>
    <p:sldId id="386" r:id="rId23"/>
    <p:sldId id="387" r:id="rId24"/>
    <p:sldId id="340" r:id="rId25"/>
    <p:sldId id="357" r:id="rId26"/>
    <p:sldId id="378" r:id="rId27"/>
    <p:sldId id="376" r:id="rId28"/>
    <p:sldId id="367" r:id="rId29"/>
  </p:sldIdLst>
  <p:sldSz cx="12192000" cy="6858000"/>
  <p:notesSz cx="6888163" cy="100187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56EFF"/>
    <a:srgbClr val="2D8987"/>
    <a:srgbClr val="00339A"/>
    <a:srgbClr val="49ABA2"/>
    <a:srgbClr val="23E128"/>
    <a:srgbClr val="ABEFFF"/>
    <a:srgbClr val="00CCFF"/>
    <a:srgbClr val="C4D3FE"/>
    <a:srgbClr val="31C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9" d="100"/>
          <a:sy n="109" d="100"/>
        </p:scale>
        <p:origin x="558" y="10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aie_de_lucru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it-IT" sz="1400" dirty="0"/>
              <a:t>Ef</a:t>
            </a:r>
            <a:r>
              <a:rPr lang="ro-RO" sz="1400" dirty="0"/>
              <a:t>ort instituțional</a:t>
            </a:r>
            <a:endParaRPr lang="it-IT" sz="14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clustered"/>
        <c:varyColors val="0"/>
        <c:ser>
          <c:idx val="0"/>
          <c:order val="0"/>
          <c:tx>
            <c:strRef>
              <c:f>Sheet1!$B$1</c:f>
              <c:strCache>
                <c:ptCount val="1"/>
                <c:pt idx="0">
                  <c:v>Efective MAI angrenate la alegerile din 09.06.2024</c:v>
                </c:pt>
              </c:strCache>
            </c:strRef>
          </c:tx>
          <c:spPr>
            <a:solidFill>
              <a:srgbClr val="002060"/>
            </a:solidFill>
            <a:ln w="50800">
              <a:noFill/>
            </a:ln>
            <a:effectLst/>
          </c:spPr>
          <c:invertIfNegative val="0"/>
          <c:dLbls>
            <c:dLbl>
              <c:idx val="0"/>
              <c:layout>
                <c:manualLayout>
                  <c:x val="-1.488095238095238E-3"/>
                  <c:y val="-2.23214285714285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DB9-4C75-B9D0-744F0FA6C9E9}"/>
                </c:ext>
                <c:ext xmlns:c15="http://schemas.microsoft.com/office/drawing/2012/chart" uri="{CE6537A1-D6FC-4f65-9D91-7224C49458BB}"/>
              </c:extLst>
            </c:dLbl>
            <c:dLbl>
              <c:idx val="1"/>
              <c:layout>
                <c:manualLayout>
                  <c:x val="-1.488095238095238E-3"/>
                  <c:y val="-2.23214285714285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DB9-4C75-B9D0-744F0FA6C9E9}"/>
                </c:ext>
                <c:ext xmlns:c15="http://schemas.microsoft.com/office/drawing/2012/chart" uri="{CE6537A1-D6FC-4f65-9D91-7224C49458BB}"/>
              </c:extLst>
            </c:dLbl>
            <c:dLbl>
              <c:idx val="2"/>
              <c:layout>
                <c:manualLayout>
                  <c:x val="5.4562861748657112E-17"/>
                  <c:y val="-2.23214285714285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DB9-4C75-B9D0-744F0FA6C9E9}"/>
                </c:ext>
                <c:ext xmlns:c15="http://schemas.microsoft.com/office/drawing/2012/chart" uri="{CE6537A1-D6FC-4f65-9D91-7224C49458BB}"/>
              </c:extLst>
            </c:dLbl>
            <c:dLbl>
              <c:idx val="3"/>
              <c:layout>
                <c:manualLayout>
                  <c:x val="-4.4642857142858233E-3"/>
                  <c:y val="1.0230536577873208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DB9-4C75-B9D0-744F0FA6C9E9}"/>
                </c:ext>
                <c:ext xmlns:c15="http://schemas.microsoft.com/office/drawing/2012/chart" uri="{CE6537A1-D6FC-4f65-9D91-7224C49458BB}"/>
              </c:extLst>
            </c:dLbl>
            <c:dLbl>
              <c:idx val="4"/>
              <c:layout>
                <c:manualLayout>
                  <c:x val="-1.488095238095238E-3"/>
                  <c:y val="4.4642857142857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DB9-4C75-B9D0-744F0FA6C9E9}"/>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m/d/yyyy</c:formatCode>
                <c:ptCount val="5"/>
                <c:pt idx="0">
                  <c:v>45449</c:v>
                </c:pt>
                <c:pt idx="1">
                  <c:v>45450</c:v>
                </c:pt>
                <c:pt idx="2">
                  <c:v>45451</c:v>
                </c:pt>
                <c:pt idx="3">
                  <c:v>45452</c:v>
                </c:pt>
                <c:pt idx="4">
                  <c:v>45453</c:v>
                </c:pt>
              </c:numCache>
            </c:numRef>
          </c:cat>
          <c:val>
            <c:numRef>
              <c:f>Sheet1!$B$2:$B$6</c:f>
              <c:numCache>
                <c:formatCode>General</c:formatCode>
                <c:ptCount val="5"/>
                <c:pt idx="0">
                  <c:v>249</c:v>
                </c:pt>
                <c:pt idx="1">
                  <c:v>691</c:v>
                </c:pt>
                <c:pt idx="2">
                  <c:v>33869</c:v>
                </c:pt>
                <c:pt idx="3">
                  <c:v>42917</c:v>
                </c:pt>
                <c:pt idx="4">
                  <c:v>6242</c:v>
                </c:pt>
              </c:numCache>
            </c:numRef>
          </c:val>
          <c:extLst xmlns:c16r2="http://schemas.microsoft.com/office/drawing/2015/06/chart">
            <c:ext xmlns:c16="http://schemas.microsoft.com/office/drawing/2014/chart" uri="{C3380CC4-5D6E-409C-BE32-E72D297353CC}">
              <c16:uniqueId val="{00000005-0DB9-4C75-B9D0-744F0FA6C9E9}"/>
            </c:ext>
          </c:extLst>
        </c:ser>
        <c:dLbls>
          <c:showLegendKey val="0"/>
          <c:showVal val="1"/>
          <c:showCatName val="0"/>
          <c:showSerName val="0"/>
          <c:showPercent val="0"/>
          <c:showBubbleSize val="0"/>
        </c:dLbls>
        <c:gapWidth val="219"/>
        <c:axId val="292720144"/>
        <c:axId val="292721320"/>
      </c:barChart>
      <c:dateAx>
        <c:axId val="29272014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292721320"/>
        <c:crosses val="autoZero"/>
        <c:auto val="1"/>
        <c:lblOffset val="100"/>
        <c:baseTimeUnit val="days"/>
      </c:dateAx>
      <c:valAx>
        <c:axId val="292721320"/>
        <c:scaling>
          <c:orientation val="minMax"/>
          <c:max val="45000"/>
        </c:scaling>
        <c:delete val="1"/>
        <c:axPos val="l"/>
        <c:numFmt formatCode="General" sourceLinked="1"/>
        <c:majorTickMark val="none"/>
        <c:minorTickMark val="none"/>
        <c:tickLblPos val="nextTo"/>
        <c:crossAx val="2927201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6A967-25F4-43ED-86CB-3D1AACF8930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9228D2B-ED1A-4470-B0C9-B19FC677DB1A}">
      <dgm:prSet phldrT="[Text]" custT="1"/>
      <dgm:spPr>
        <a:xfrm>
          <a:off x="0" y="693207"/>
          <a:ext cx="1812000" cy="446995"/>
        </a:xfrm>
        <a:noFill/>
        <a:ln>
          <a:noFill/>
        </a:ln>
        <a:effectLst/>
      </dgm:spPr>
      <dgm:t>
        <a:bodyPr/>
        <a:lstStyle/>
        <a:p>
          <a:r>
            <a:rPr lang="en-US" sz="16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SIGURAN</a:t>
          </a:r>
          <a:r>
            <a:rPr lang="ro-RO" sz="16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ȚĂ</a:t>
          </a:r>
          <a:endParaRPr lang="en-US" sz="16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endParaRPr>
        </a:p>
      </dgm:t>
    </dgm:pt>
    <dgm:pt modelId="{DEE6D2BD-D2AD-457C-973F-F619CD59C4CB}" type="parTrans" cxnId="{34B59BF0-0A3A-476D-941A-AACD63524153}">
      <dgm:prSet/>
      <dgm:spPr/>
      <dgm:t>
        <a:bodyPr/>
        <a:lstStyle/>
        <a:p>
          <a:endParaRPr lang="en-US"/>
        </a:p>
      </dgm:t>
    </dgm:pt>
    <dgm:pt modelId="{27C8FECF-FBD4-4604-B50C-A6A09A1EF287}" type="sibTrans" cxnId="{34B59BF0-0A3A-476D-941A-AACD63524153}">
      <dgm:prSet/>
      <dgm:spPr/>
      <dgm:t>
        <a:bodyPr/>
        <a:lstStyle/>
        <a:p>
          <a:endParaRPr lang="en-US"/>
        </a:p>
      </dgm:t>
    </dgm:pt>
    <dgm:pt modelId="{38FCD4F1-CB67-4282-A13D-F761E5EE1858}">
      <dgm:prSet phldrT="[Text]" custT="1"/>
      <dgm:spPr>
        <a:xfrm>
          <a:off x="1322808" y="1552426"/>
          <a:ext cx="2260310" cy="446995"/>
        </a:xfrm>
        <a:noFill/>
        <a:ln>
          <a:noFill/>
        </a:ln>
        <a:effectLst/>
      </dgm:spPr>
      <dgm:t>
        <a:bodyPr/>
        <a:lstStyle/>
        <a:p>
          <a:r>
            <a:rPr lang="ro-RO" sz="16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SECURITATE</a:t>
          </a:r>
          <a:endParaRPr lang="en-US" sz="10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endParaRPr>
        </a:p>
      </dgm:t>
    </dgm:pt>
    <dgm:pt modelId="{AEDE2ED7-5C47-4B2E-AA1E-DE4C6C9FD394}" type="parTrans" cxnId="{52889E16-A5FE-4A8F-814A-49F9F13110A5}">
      <dgm:prSet/>
      <dgm:spPr/>
      <dgm:t>
        <a:bodyPr/>
        <a:lstStyle/>
        <a:p>
          <a:endParaRPr lang="en-US"/>
        </a:p>
      </dgm:t>
    </dgm:pt>
    <dgm:pt modelId="{2BD7CDD2-531E-432A-90F5-9A9FB14FF506}" type="sibTrans" cxnId="{52889E16-A5FE-4A8F-814A-49F9F13110A5}">
      <dgm:prSet/>
      <dgm:spPr/>
      <dgm:t>
        <a:bodyPr/>
        <a:lstStyle/>
        <a:p>
          <a:endParaRPr lang="en-US"/>
        </a:p>
      </dgm:t>
    </dgm:pt>
    <dgm:pt modelId="{1FC60310-53DA-4EC5-A64F-9B7FEBBC8B5D}">
      <dgm:prSet phldrT="[Text]" custT="1"/>
      <dgm:spPr>
        <a:xfrm>
          <a:off x="266213" y="2336792"/>
          <a:ext cx="2514318" cy="446995"/>
        </a:xfrm>
        <a:noFill/>
        <a:ln>
          <a:noFill/>
        </a:ln>
        <a:effectLst/>
      </dgm:spPr>
      <dgm:t>
        <a:bodyPr/>
        <a:lstStyle/>
        <a:p>
          <a:r>
            <a:rPr lang="ro-RO" sz="16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SERVICII</a:t>
          </a:r>
          <a:r>
            <a:rPr lang="ro-RO" sz="1600" dirty="0">
              <a:solidFill>
                <a:sysClr val="window" lastClr="FFFFFF"/>
              </a:solidFill>
              <a:effectLst>
                <a:glow rad="228600">
                  <a:schemeClr val="accent1">
                    <a:satMod val="175000"/>
                    <a:alpha val="40000"/>
                  </a:schemeClr>
                </a:glow>
              </a:effectLst>
              <a:latin typeface="Calibri" panose="020F0502020204030204"/>
              <a:ea typeface="+mn-ea"/>
              <a:cs typeface="+mn-cs"/>
            </a:rPr>
            <a:t> </a:t>
          </a:r>
          <a:r>
            <a:rPr lang="ro-RO" sz="16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PUBLICE</a:t>
          </a:r>
          <a:endParaRPr lang="en-US" sz="1400" b="1"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endParaRPr>
        </a:p>
      </dgm:t>
    </dgm:pt>
    <dgm:pt modelId="{944291F9-4337-4C87-9095-26B0CE1762DD}" type="parTrans" cxnId="{EA803710-100D-400D-964A-1C9804D54BEA}">
      <dgm:prSet/>
      <dgm:spPr/>
      <dgm:t>
        <a:bodyPr/>
        <a:lstStyle/>
        <a:p>
          <a:endParaRPr lang="en-US"/>
        </a:p>
      </dgm:t>
    </dgm:pt>
    <dgm:pt modelId="{3AF4F94A-2D75-4278-B8D9-76AFF79A8409}" type="sibTrans" cxnId="{EA803710-100D-400D-964A-1C9804D54BEA}">
      <dgm:prSet/>
      <dgm:spPr/>
      <dgm:t>
        <a:bodyPr/>
        <a:lstStyle/>
        <a:p>
          <a:endParaRPr lang="en-US"/>
        </a:p>
      </dgm:t>
    </dgm:pt>
    <dgm:pt modelId="{20C940E2-E5B3-4A3B-AAB7-7B1E6F24B79C}" type="pres">
      <dgm:prSet presAssocID="{E236A967-25F4-43ED-86CB-3D1AACF8930F}" presName="Name0" presStyleCnt="0">
        <dgm:presLayoutVars>
          <dgm:chMax val="7"/>
          <dgm:chPref val="7"/>
          <dgm:dir/>
          <dgm:animLvl val="lvl"/>
        </dgm:presLayoutVars>
      </dgm:prSet>
      <dgm:spPr/>
      <dgm:t>
        <a:bodyPr/>
        <a:lstStyle/>
        <a:p>
          <a:endParaRPr lang="en-US"/>
        </a:p>
      </dgm:t>
    </dgm:pt>
    <dgm:pt modelId="{EA996377-3672-4664-A535-351741BE25CA}" type="pres">
      <dgm:prSet presAssocID="{A9228D2B-ED1A-4470-B0C9-B19FC677DB1A}" presName="Accent1" presStyleCnt="0"/>
      <dgm:spPr/>
    </dgm:pt>
    <dgm:pt modelId="{F88FDC73-D8C9-4978-9FD2-222C53408B0C}" type="pres">
      <dgm:prSet presAssocID="{A9228D2B-ED1A-4470-B0C9-B19FC677DB1A}" presName="Accent" presStyleLbl="node1" presStyleIdx="0" presStyleCnt="3">
        <dgm:style>
          <a:lnRef idx="0">
            <a:schemeClr val="accent6"/>
          </a:lnRef>
          <a:fillRef idx="3">
            <a:schemeClr val="accent6"/>
          </a:fillRef>
          <a:effectRef idx="3">
            <a:schemeClr val="accent6"/>
          </a:effectRef>
          <a:fontRef idx="minor">
            <a:schemeClr val="lt1"/>
          </a:fontRef>
        </dgm:style>
      </dgm:prSet>
      <dgm:spPr>
        <a:xfrm>
          <a:off x="1524378" y="0"/>
          <a:ext cx="1609207" cy="1609452"/>
        </a:xfrm>
        <a:prstGeom prst="circularArrow">
          <a:avLst>
            <a:gd name="adj1" fmla="val 10980"/>
            <a:gd name="adj2" fmla="val 1142322"/>
            <a:gd name="adj3" fmla="val 4500000"/>
            <a:gd name="adj4" fmla="val 10800000"/>
            <a:gd name="adj5" fmla="val 12500"/>
          </a:avLst>
        </a:prstGeom>
        <a:solidFill>
          <a:srgbClr val="FF9966"/>
        </a:solidFill>
        <a:ln>
          <a:noFill/>
        </a:ln>
        <a:effectLst>
          <a:glow rad="101600">
            <a:schemeClr val="accent2">
              <a:satMod val="175000"/>
              <a:alpha val="40000"/>
            </a:schemeClr>
          </a:glow>
          <a:reflection blurRad="25400" stA="32000" endPos="28000" dist="8889" dir="5400000" sy="-100000" rotWithShape="0"/>
        </a:effectLst>
        <a:scene3d>
          <a:camera prst="orthographicFront">
            <a:rot lat="0" lon="0" rev="0"/>
          </a:camera>
          <a:lightRig rig="threePt" dir="t">
            <a:rot lat="0" lon="0" rev="4800000"/>
          </a:lightRig>
        </a:scene3d>
        <a:sp3d>
          <a:bevelT w="50800" h="25400"/>
        </a:sp3d>
      </dgm:spPr>
    </dgm:pt>
    <dgm:pt modelId="{02BF18C9-D928-495B-B891-C2351F280132}" type="pres">
      <dgm:prSet presAssocID="{A9228D2B-ED1A-4470-B0C9-B19FC677DB1A}" presName="Parent1" presStyleLbl="revTx" presStyleIdx="0" presStyleCnt="3" custScaleX="202638" custLinFactX="-71140" custLinFactNeighborX="-100000" custLinFactNeighborY="25089">
        <dgm:presLayoutVars>
          <dgm:chMax val="1"/>
          <dgm:chPref val="1"/>
          <dgm:bulletEnabled val="1"/>
        </dgm:presLayoutVars>
      </dgm:prSet>
      <dgm:spPr>
        <a:prstGeom prst="rect">
          <a:avLst/>
        </a:prstGeom>
      </dgm:spPr>
      <dgm:t>
        <a:bodyPr/>
        <a:lstStyle/>
        <a:p>
          <a:endParaRPr lang="en-US"/>
        </a:p>
      </dgm:t>
    </dgm:pt>
    <dgm:pt modelId="{0B5486A9-171D-4939-88E6-60B9CA89CB3B}" type="pres">
      <dgm:prSet presAssocID="{38FCD4F1-CB67-4282-A13D-F761E5EE1858}" presName="Accent2" presStyleCnt="0"/>
      <dgm:spPr/>
    </dgm:pt>
    <dgm:pt modelId="{03743286-4A44-4A2D-965C-78E375354C29}" type="pres">
      <dgm:prSet presAssocID="{38FCD4F1-CB67-4282-A13D-F761E5EE1858}" presName="Accent" presStyleLbl="node1" presStyleIdx="1" presStyleCnt="3">
        <dgm:style>
          <a:lnRef idx="0">
            <a:schemeClr val="accent5"/>
          </a:lnRef>
          <a:fillRef idx="3">
            <a:schemeClr val="accent5"/>
          </a:fillRef>
          <a:effectRef idx="3">
            <a:schemeClr val="accent5"/>
          </a:effectRef>
          <a:fontRef idx="minor">
            <a:schemeClr val="lt1"/>
          </a:fontRef>
        </dgm:style>
      </dgm:prSet>
      <dgm:spPr>
        <a:xfrm>
          <a:off x="1077427" y="924749"/>
          <a:ext cx="1609207" cy="1609452"/>
        </a:xfrm>
        <a:prstGeom prst="leftCircularArrow">
          <a:avLst>
            <a:gd name="adj1" fmla="val 10980"/>
            <a:gd name="adj2" fmla="val 1142322"/>
            <a:gd name="adj3" fmla="val 6300000"/>
            <a:gd name="adj4" fmla="val 18900000"/>
            <a:gd name="adj5" fmla="val 12500"/>
          </a:avLst>
        </a:prstGeom>
        <a:gradFill rotWithShape="1">
          <a:gsLst>
            <a:gs pos="0">
              <a:srgbClr val="4BACC6">
                <a:tint val="97000"/>
                <a:satMod val="115000"/>
                <a:lumMod val="114000"/>
              </a:srgbClr>
            </a:gs>
            <a:gs pos="60000">
              <a:srgbClr val="4BACC6">
                <a:tint val="100000"/>
                <a:shade val="96000"/>
                <a:satMod val="100000"/>
                <a:lumMod val="108000"/>
              </a:srgbClr>
            </a:gs>
            <a:gs pos="100000">
              <a:srgbClr val="4BACC6">
                <a:shade val="91000"/>
                <a:satMod val="100000"/>
              </a:srgbClr>
            </a:gs>
          </a:gsLst>
          <a:lin ang="5400000" scaled="0"/>
        </a:gradFill>
        <a:ln>
          <a:noFill/>
        </a:ln>
        <a:effectLst>
          <a:glow rad="101600">
            <a:schemeClr val="accent3">
              <a:satMod val="175000"/>
              <a:alpha val="40000"/>
            </a:schemeClr>
          </a:glow>
          <a:reflection blurRad="25400" stA="32000" endPos="28000" dist="8889" dir="5400000" sy="-100000" rotWithShape="0"/>
        </a:effectLst>
        <a:scene3d>
          <a:camera prst="orthographicFront">
            <a:rot lat="0" lon="0" rev="0"/>
          </a:camera>
          <a:lightRig rig="threePt" dir="t">
            <a:rot lat="0" lon="0" rev="4800000"/>
          </a:lightRig>
        </a:scene3d>
        <a:sp3d>
          <a:bevelT w="50800" h="25400"/>
        </a:sp3d>
      </dgm:spPr>
    </dgm:pt>
    <dgm:pt modelId="{485071BA-7D28-4DAC-B1AE-970566752EA2}" type="pres">
      <dgm:prSet presAssocID="{38FCD4F1-CB67-4282-A13D-F761E5EE1858}" presName="Parent2" presStyleLbl="revTx" presStyleIdx="1" presStyleCnt="3" custScaleX="252773" custLinFactNeighborX="63848" custLinFactNeighborY="9232">
        <dgm:presLayoutVars>
          <dgm:chMax val="1"/>
          <dgm:chPref val="1"/>
          <dgm:bulletEnabled val="1"/>
        </dgm:presLayoutVars>
      </dgm:prSet>
      <dgm:spPr>
        <a:prstGeom prst="rect">
          <a:avLst/>
        </a:prstGeom>
      </dgm:spPr>
      <dgm:t>
        <a:bodyPr/>
        <a:lstStyle/>
        <a:p>
          <a:endParaRPr lang="en-US"/>
        </a:p>
      </dgm:t>
    </dgm:pt>
    <dgm:pt modelId="{668AEE5A-3A7B-479A-AAD2-CE68650DADF8}" type="pres">
      <dgm:prSet presAssocID="{1FC60310-53DA-4EC5-A64F-9B7FEBBC8B5D}" presName="Accent3" presStyleCnt="0"/>
      <dgm:spPr/>
    </dgm:pt>
    <dgm:pt modelId="{85D24C7E-3450-4F76-BEEA-6B8E6959326C}" type="pres">
      <dgm:prSet presAssocID="{1FC60310-53DA-4EC5-A64F-9B7FEBBC8B5D}" presName="Accent" presStyleLbl="node1" presStyleIdx="2" presStyleCnt="3">
        <dgm:style>
          <a:lnRef idx="0">
            <a:schemeClr val="accent1"/>
          </a:lnRef>
          <a:fillRef idx="3">
            <a:schemeClr val="accent1"/>
          </a:fillRef>
          <a:effectRef idx="3">
            <a:schemeClr val="accent1"/>
          </a:effectRef>
          <a:fontRef idx="minor">
            <a:schemeClr val="lt1"/>
          </a:fontRef>
        </dgm:style>
      </dgm:prSet>
      <dgm:spPr>
        <a:xfrm>
          <a:off x="1638912" y="1960162"/>
          <a:ext cx="1382558" cy="1383112"/>
        </a:xfrm>
        <a:prstGeom prst="blockArc">
          <a:avLst>
            <a:gd name="adj1" fmla="val 13500000"/>
            <a:gd name="adj2" fmla="val 10800000"/>
            <a:gd name="adj3" fmla="val 12740"/>
          </a:avLst>
        </a:prstGeom>
        <a:gradFill rotWithShape="1">
          <a:gsLst>
            <a:gs pos="0">
              <a:srgbClr val="4F81BD">
                <a:tint val="97000"/>
                <a:satMod val="115000"/>
                <a:lumMod val="114000"/>
              </a:srgbClr>
            </a:gs>
            <a:gs pos="60000">
              <a:srgbClr val="4F81BD">
                <a:tint val="100000"/>
                <a:shade val="96000"/>
                <a:satMod val="100000"/>
                <a:lumMod val="108000"/>
              </a:srgbClr>
            </a:gs>
            <a:gs pos="100000">
              <a:srgbClr val="4F81BD">
                <a:shade val="91000"/>
                <a:satMod val="100000"/>
              </a:srgbClr>
            </a:gs>
          </a:gsLst>
          <a:lin ang="5400000" scaled="0"/>
        </a:gradFill>
        <a:ln>
          <a:noFill/>
        </a:ln>
        <a:effectLst>
          <a:glow rad="101600">
            <a:schemeClr val="accent5">
              <a:satMod val="175000"/>
              <a:alpha val="40000"/>
            </a:schemeClr>
          </a:glow>
          <a:reflection blurRad="25400" stA="32000" endPos="28000" dist="8889" dir="5400000" sy="-100000" rotWithShape="0"/>
        </a:effectLst>
        <a:scene3d>
          <a:camera prst="orthographicFront">
            <a:rot lat="0" lon="0" rev="0"/>
          </a:camera>
          <a:lightRig rig="threePt" dir="t">
            <a:rot lat="0" lon="0" rev="4800000"/>
          </a:lightRig>
        </a:scene3d>
        <a:sp3d>
          <a:bevelT w="50800" h="25400"/>
        </a:sp3d>
      </dgm:spPr>
    </dgm:pt>
    <dgm:pt modelId="{BF2C044C-AA29-4787-AB11-F2BA2F82530D}" type="pres">
      <dgm:prSet presAssocID="{1FC60310-53DA-4EC5-A64F-9B7FEBBC8B5D}" presName="Parent3" presStyleLbl="revTx" presStyleIdx="2" presStyleCnt="3" custScaleX="281179" custLinFactNeighborX="-90126" custLinFactNeighborY="-23670">
        <dgm:presLayoutVars>
          <dgm:chMax val="1"/>
          <dgm:chPref val="1"/>
          <dgm:bulletEnabled val="1"/>
        </dgm:presLayoutVars>
      </dgm:prSet>
      <dgm:spPr>
        <a:prstGeom prst="rect">
          <a:avLst/>
        </a:prstGeom>
      </dgm:spPr>
      <dgm:t>
        <a:bodyPr/>
        <a:lstStyle/>
        <a:p>
          <a:endParaRPr lang="en-US"/>
        </a:p>
      </dgm:t>
    </dgm:pt>
  </dgm:ptLst>
  <dgm:cxnLst>
    <dgm:cxn modelId="{13D4D19D-AA24-47AD-8DF9-DADA4CAA68F0}" type="presOf" srcId="{38FCD4F1-CB67-4282-A13D-F761E5EE1858}" destId="{485071BA-7D28-4DAC-B1AE-970566752EA2}" srcOrd="0" destOrd="0" presId="urn:microsoft.com/office/officeart/2009/layout/CircleArrowProcess"/>
    <dgm:cxn modelId="{52889E16-A5FE-4A8F-814A-49F9F13110A5}" srcId="{E236A967-25F4-43ED-86CB-3D1AACF8930F}" destId="{38FCD4F1-CB67-4282-A13D-F761E5EE1858}" srcOrd="1" destOrd="0" parTransId="{AEDE2ED7-5C47-4B2E-AA1E-DE4C6C9FD394}" sibTransId="{2BD7CDD2-531E-432A-90F5-9A9FB14FF506}"/>
    <dgm:cxn modelId="{1DD98491-C9B6-4595-B2F9-FEFC4B1FFA94}" type="presOf" srcId="{1FC60310-53DA-4EC5-A64F-9B7FEBBC8B5D}" destId="{BF2C044C-AA29-4787-AB11-F2BA2F82530D}" srcOrd="0" destOrd="0" presId="urn:microsoft.com/office/officeart/2009/layout/CircleArrowProcess"/>
    <dgm:cxn modelId="{9B8D1CC2-77BB-4161-9E27-9DD2931D78AD}" type="presOf" srcId="{E236A967-25F4-43ED-86CB-3D1AACF8930F}" destId="{20C940E2-E5B3-4A3B-AAB7-7B1E6F24B79C}" srcOrd="0" destOrd="0" presId="urn:microsoft.com/office/officeart/2009/layout/CircleArrowProcess"/>
    <dgm:cxn modelId="{4C397125-E1F8-40F2-8DA6-D4B24780B3A4}" type="presOf" srcId="{A9228D2B-ED1A-4470-B0C9-B19FC677DB1A}" destId="{02BF18C9-D928-495B-B891-C2351F280132}" srcOrd="0" destOrd="0" presId="urn:microsoft.com/office/officeart/2009/layout/CircleArrowProcess"/>
    <dgm:cxn modelId="{34B59BF0-0A3A-476D-941A-AACD63524153}" srcId="{E236A967-25F4-43ED-86CB-3D1AACF8930F}" destId="{A9228D2B-ED1A-4470-B0C9-B19FC677DB1A}" srcOrd="0" destOrd="0" parTransId="{DEE6D2BD-D2AD-457C-973F-F619CD59C4CB}" sibTransId="{27C8FECF-FBD4-4604-B50C-A6A09A1EF287}"/>
    <dgm:cxn modelId="{EA803710-100D-400D-964A-1C9804D54BEA}" srcId="{E236A967-25F4-43ED-86CB-3D1AACF8930F}" destId="{1FC60310-53DA-4EC5-A64F-9B7FEBBC8B5D}" srcOrd="2" destOrd="0" parTransId="{944291F9-4337-4C87-9095-26B0CE1762DD}" sibTransId="{3AF4F94A-2D75-4278-B8D9-76AFF79A8409}"/>
    <dgm:cxn modelId="{0D73E6D7-914B-476C-8A21-D4C6F2C0024A}" type="presParOf" srcId="{20C940E2-E5B3-4A3B-AAB7-7B1E6F24B79C}" destId="{EA996377-3672-4664-A535-351741BE25CA}" srcOrd="0" destOrd="0" presId="urn:microsoft.com/office/officeart/2009/layout/CircleArrowProcess"/>
    <dgm:cxn modelId="{B4289B50-050C-4FD9-A9D3-9EF2F94119CC}" type="presParOf" srcId="{EA996377-3672-4664-A535-351741BE25CA}" destId="{F88FDC73-D8C9-4978-9FD2-222C53408B0C}" srcOrd="0" destOrd="0" presId="urn:microsoft.com/office/officeart/2009/layout/CircleArrowProcess"/>
    <dgm:cxn modelId="{09E949FD-2200-45E0-BF8F-DE7132C4FCFC}" type="presParOf" srcId="{20C940E2-E5B3-4A3B-AAB7-7B1E6F24B79C}" destId="{02BF18C9-D928-495B-B891-C2351F280132}" srcOrd="1" destOrd="0" presId="urn:microsoft.com/office/officeart/2009/layout/CircleArrowProcess"/>
    <dgm:cxn modelId="{B0A5B226-0FA9-41ED-93A9-33ECAA818B83}" type="presParOf" srcId="{20C940E2-E5B3-4A3B-AAB7-7B1E6F24B79C}" destId="{0B5486A9-171D-4939-88E6-60B9CA89CB3B}" srcOrd="2" destOrd="0" presId="urn:microsoft.com/office/officeart/2009/layout/CircleArrowProcess"/>
    <dgm:cxn modelId="{FED44997-7136-4B9F-BACD-E690428D41B1}" type="presParOf" srcId="{0B5486A9-171D-4939-88E6-60B9CA89CB3B}" destId="{03743286-4A44-4A2D-965C-78E375354C29}" srcOrd="0" destOrd="0" presId="urn:microsoft.com/office/officeart/2009/layout/CircleArrowProcess"/>
    <dgm:cxn modelId="{EE106A46-8C8E-445C-876F-8DDE003B2D86}" type="presParOf" srcId="{20C940E2-E5B3-4A3B-AAB7-7B1E6F24B79C}" destId="{485071BA-7D28-4DAC-B1AE-970566752EA2}" srcOrd="3" destOrd="0" presId="urn:microsoft.com/office/officeart/2009/layout/CircleArrowProcess"/>
    <dgm:cxn modelId="{A205034E-D11C-4AF6-8833-396EDD4B0C3E}" type="presParOf" srcId="{20C940E2-E5B3-4A3B-AAB7-7B1E6F24B79C}" destId="{668AEE5A-3A7B-479A-AAD2-CE68650DADF8}" srcOrd="4" destOrd="0" presId="urn:microsoft.com/office/officeart/2009/layout/CircleArrowProcess"/>
    <dgm:cxn modelId="{21891EC5-C706-4CF3-843B-026C1379B4D5}" type="presParOf" srcId="{668AEE5A-3A7B-479A-AAD2-CE68650DADF8}" destId="{85D24C7E-3450-4F76-BEEA-6B8E6959326C}" srcOrd="0" destOrd="0" presId="urn:microsoft.com/office/officeart/2009/layout/CircleArrowProcess"/>
    <dgm:cxn modelId="{15B163AC-0D0A-4C5A-B2C0-68E87CDB9538}" type="presParOf" srcId="{20C940E2-E5B3-4A3B-AAB7-7B1E6F24B79C}" destId="{BF2C044C-AA29-4787-AB11-F2BA2F82530D}"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D575E-228E-4FAB-903A-51DE0BC1BD50}" type="doc">
      <dgm:prSet loTypeId="urn:microsoft.com/office/officeart/2005/8/layout/cycle1" loCatId="cycle" qsTypeId="urn:microsoft.com/office/officeart/2005/8/quickstyle/3d2" qsCatId="3D" csTypeId="urn:microsoft.com/office/officeart/2005/8/colors/colorful4" csCatId="colorful" phldr="1"/>
      <dgm:spPr/>
      <dgm:t>
        <a:bodyPr/>
        <a:lstStyle/>
        <a:p>
          <a:endParaRPr lang="en-US"/>
        </a:p>
      </dgm:t>
    </dgm:pt>
    <dgm:pt modelId="{F5E1E498-A14F-4A7F-8AAD-E115881F729F}">
      <dgm:prSet custT="1"/>
      <dgm:spPr/>
      <dgm:t>
        <a:bodyPr/>
        <a:lstStyle/>
        <a:p>
          <a:pPr algn="ctr" rtl="0"/>
          <a:r>
            <a:rPr lang="ro-RO" sz="1400" b="1" dirty="0">
              <a:latin typeface="Verdana" panose="020B0604030504040204" pitchFamily="34" charset="0"/>
              <a:ea typeface="Verdana" panose="020B0604030504040204" pitchFamily="34" charset="0"/>
            </a:rPr>
            <a:t>Răspuns rapid în situații de urgență</a:t>
          </a:r>
          <a:endParaRPr lang="en-US" sz="1400" dirty="0">
            <a:latin typeface="Verdana" panose="020B0604030504040204" pitchFamily="34" charset="0"/>
            <a:ea typeface="Verdana" panose="020B0604030504040204" pitchFamily="34" charset="0"/>
          </a:endParaRPr>
        </a:p>
      </dgm:t>
    </dgm:pt>
    <dgm:pt modelId="{DA2A3AAC-B37B-4BD5-A0E1-9C4D915EEF58}" type="parTrans" cxnId="{65CF60CB-2177-412F-898B-2F8F14FF94DA}">
      <dgm:prSet/>
      <dgm:spPr/>
      <dgm:t>
        <a:bodyPr/>
        <a:lstStyle/>
        <a:p>
          <a:endParaRPr lang="en-US"/>
        </a:p>
      </dgm:t>
    </dgm:pt>
    <dgm:pt modelId="{DB629A21-88A5-454E-B536-D687D95087E0}" type="sibTrans" cxnId="{65CF60CB-2177-412F-898B-2F8F14FF94DA}">
      <dgm:prSet/>
      <dgm:spPr/>
      <dgm:t>
        <a:bodyPr/>
        <a:lstStyle/>
        <a:p>
          <a:endParaRPr lang="en-US"/>
        </a:p>
      </dgm:t>
    </dgm:pt>
    <dgm:pt modelId="{EA9EC18D-451F-4485-8EB3-9AF231BEA55B}">
      <dgm:prSet custT="1"/>
      <dgm:spPr/>
      <dgm:t>
        <a:bodyPr/>
        <a:lstStyle/>
        <a:p>
          <a:pPr algn="ctr" rtl="0"/>
          <a:r>
            <a:rPr lang="ro-RO" sz="1400" b="1" dirty="0">
              <a:latin typeface="Verdana" panose="020B0604030504040204" pitchFamily="34" charset="0"/>
              <a:ea typeface="Verdana" panose="020B0604030504040204" pitchFamily="34" charset="0"/>
            </a:rPr>
            <a:t>Digitalizare servicii publice</a:t>
          </a:r>
          <a:endParaRPr lang="en-US" sz="1400" dirty="0">
            <a:latin typeface="Verdana" panose="020B0604030504040204" pitchFamily="34" charset="0"/>
            <a:ea typeface="Verdana" panose="020B0604030504040204" pitchFamily="34" charset="0"/>
          </a:endParaRPr>
        </a:p>
      </dgm:t>
    </dgm:pt>
    <dgm:pt modelId="{2C99709B-BA25-43AB-A260-1EF228189310}" type="parTrans" cxnId="{9EC6C969-D6E7-4141-819D-5BBF05F35B61}">
      <dgm:prSet/>
      <dgm:spPr/>
      <dgm:t>
        <a:bodyPr/>
        <a:lstStyle/>
        <a:p>
          <a:endParaRPr lang="en-US"/>
        </a:p>
      </dgm:t>
    </dgm:pt>
    <dgm:pt modelId="{779E5AAE-D40B-4FA9-97B8-5318039F4014}" type="sibTrans" cxnId="{9EC6C969-D6E7-4141-819D-5BBF05F35B61}">
      <dgm:prSet/>
      <dgm:spPr>
        <a:solidFill>
          <a:srgbClr val="FF0000"/>
        </a:solidFill>
      </dgm:spPr>
      <dgm:t>
        <a:bodyPr/>
        <a:lstStyle/>
        <a:p>
          <a:endParaRPr lang="en-US"/>
        </a:p>
      </dgm:t>
    </dgm:pt>
    <dgm:pt modelId="{8067FDD5-C0CB-48F1-99E7-5F730578FF26}">
      <dgm:prSet custT="1"/>
      <dgm:spPr/>
      <dgm:t>
        <a:bodyPr/>
        <a:lstStyle/>
        <a:p>
          <a:pPr algn="ctr" rtl="0"/>
          <a:r>
            <a:rPr lang="ro-RO" sz="1400" b="1" dirty="0">
              <a:latin typeface="Verdana" panose="020B0604030504040204" pitchFamily="34" charset="0"/>
              <a:ea typeface="Verdana" panose="020B0604030504040204" pitchFamily="34" charset="0"/>
            </a:rPr>
            <a:t>Protecția cetățenilor și bunurilor</a:t>
          </a:r>
          <a:endParaRPr lang="en-US" sz="1200" dirty="0">
            <a:latin typeface="Verdana" panose="020B0604030504040204" pitchFamily="34" charset="0"/>
            <a:ea typeface="Verdana" panose="020B0604030504040204" pitchFamily="34" charset="0"/>
          </a:endParaRPr>
        </a:p>
      </dgm:t>
    </dgm:pt>
    <dgm:pt modelId="{2C8909BC-5FAB-4D70-BA48-B601CD52E9DD}" type="parTrans" cxnId="{1134A46C-493F-42D2-87D1-CA15DB37B3EC}">
      <dgm:prSet/>
      <dgm:spPr/>
      <dgm:t>
        <a:bodyPr/>
        <a:lstStyle/>
        <a:p>
          <a:endParaRPr lang="en-US"/>
        </a:p>
      </dgm:t>
    </dgm:pt>
    <dgm:pt modelId="{C6F0EF40-6183-4AC9-BA77-6E37EBA9A078}" type="sibTrans" cxnId="{1134A46C-493F-42D2-87D1-CA15DB37B3EC}">
      <dgm:prSet/>
      <dgm:spPr/>
      <dgm:t>
        <a:bodyPr/>
        <a:lstStyle/>
        <a:p>
          <a:endParaRPr lang="en-US"/>
        </a:p>
      </dgm:t>
    </dgm:pt>
    <dgm:pt modelId="{B58FFCCA-7698-4759-B4D7-4209316CA1CF}" type="pres">
      <dgm:prSet presAssocID="{EE2D575E-228E-4FAB-903A-51DE0BC1BD50}" presName="cycle" presStyleCnt="0">
        <dgm:presLayoutVars>
          <dgm:dir/>
          <dgm:resizeHandles val="exact"/>
        </dgm:presLayoutVars>
      </dgm:prSet>
      <dgm:spPr/>
      <dgm:t>
        <a:bodyPr/>
        <a:lstStyle/>
        <a:p>
          <a:endParaRPr lang="en-US"/>
        </a:p>
      </dgm:t>
    </dgm:pt>
    <dgm:pt modelId="{4FAD3F3B-FF86-47FA-8603-4CE1904655C7}" type="pres">
      <dgm:prSet presAssocID="{F5E1E498-A14F-4A7F-8AAD-E115881F729F}" presName="dummy" presStyleCnt="0"/>
      <dgm:spPr/>
    </dgm:pt>
    <dgm:pt modelId="{3E408885-6D96-4DC4-9A49-7B41252B0DD0}" type="pres">
      <dgm:prSet presAssocID="{F5E1E498-A14F-4A7F-8AAD-E115881F729F}" presName="node" presStyleLbl="revTx" presStyleIdx="0" presStyleCnt="3" custScaleX="143502" custScaleY="58073" custRadScaleRad="124663" custRadScaleInc="13569">
        <dgm:presLayoutVars>
          <dgm:bulletEnabled val="1"/>
        </dgm:presLayoutVars>
      </dgm:prSet>
      <dgm:spPr/>
      <dgm:t>
        <a:bodyPr/>
        <a:lstStyle/>
        <a:p>
          <a:endParaRPr lang="en-US"/>
        </a:p>
      </dgm:t>
    </dgm:pt>
    <dgm:pt modelId="{74AD0698-53A6-41ED-A567-E5A6CF2F08B7}" type="pres">
      <dgm:prSet presAssocID="{DB629A21-88A5-454E-B536-D687D95087E0}" presName="sibTrans" presStyleLbl="node1" presStyleIdx="0" presStyleCnt="3" custLinFactNeighborX="-2575" custLinFactNeighborY="-1155"/>
      <dgm:spPr/>
      <dgm:t>
        <a:bodyPr/>
        <a:lstStyle/>
        <a:p>
          <a:endParaRPr lang="en-US"/>
        </a:p>
      </dgm:t>
    </dgm:pt>
    <dgm:pt modelId="{DBA58481-4F15-4491-9872-851DBC035EC7}" type="pres">
      <dgm:prSet presAssocID="{EA9EC18D-451F-4485-8EB3-9AF231BEA55B}" presName="dummy" presStyleCnt="0"/>
      <dgm:spPr/>
    </dgm:pt>
    <dgm:pt modelId="{1C605DE9-1427-4035-B838-F336A90AFEA7}" type="pres">
      <dgm:prSet presAssocID="{EA9EC18D-451F-4485-8EB3-9AF231BEA55B}" presName="node" presStyleLbl="revTx" presStyleIdx="1" presStyleCnt="3" custScaleX="115548" custScaleY="59272" custRadScaleRad="99382" custRadScaleInc="-8367">
        <dgm:presLayoutVars>
          <dgm:bulletEnabled val="1"/>
        </dgm:presLayoutVars>
      </dgm:prSet>
      <dgm:spPr/>
      <dgm:t>
        <a:bodyPr/>
        <a:lstStyle/>
        <a:p>
          <a:endParaRPr lang="en-US"/>
        </a:p>
      </dgm:t>
    </dgm:pt>
    <dgm:pt modelId="{61AF01CB-501C-4929-AC21-8C407D4D9F6F}" type="pres">
      <dgm:prSet presAssocID="{779E5AAE-D40B-4FA9-97B8-5318039F4014}" presName="sibTrans" presStyleLbl="node1" presStyleIdx="1" presStyleCnt="3" custLinFactNeighborX="15043" custLinFactNeighborY="-5840"/>
      <dgm:spPr/>
      <dgm:t>
        <a:bodyPr/>
        <a:lstStyle/>
        <a:p>
          <a:endParaRPr lang="en-US"/>
        </a:p>
      </dgm:t>
    </dgm:pt>
    <dgm:pt modelId="{ECFC0724-1297-40CE-AFD8-8FFF1ABA058F}" type="pres">
      <dgm:prSet presAssocID="{8067FDD5-C0CB-48F1-99E7-5F730578FF26}" presName="dummy" presStyleCnt="0"/>
      <dgm:spPr/>
    </dgm:pt>
    <dgm:pt modelId="{6FE6EE9A-C11D-41E7-AB5F-BB7A41533E38}" type="pres">
      <dgm:prSet presAssocID="{8067FDD5-C0CB-48F1-99E7-5F730578FF26}" presName="node" presStyleLbl="revTx" presStyleIdx="2" presStyleCnt="3" custScaleX="147469" custScaleY="64905" custRadScaleRad="126264" custRadScaleInc="-17123">
        <dgm:presLayoutVars>
          <dgm:bulletEnabled val="1"/>
        </dgm:presLayoutVars>
      </dgm:prSet>
      <dgm:spPr/>
      <dgm:t>
        <a:bodyPr/>
        <a:lstStyle/>
        <a:p>
          <a:endParaRPr lang="en-US"/>
        </a:p>
      </dgm:t>
    </dgm:pt>
    <dgm:pt modelId="{D485F832-2A58-4EE7-9A3B-99EFAE129701}" type="pres">
      <dgm:prSet presAssocID="{C6F0EF40-6183-4AC9-BA77-6E37EBA9A078}" presName="sibTrans" presStyleLbl="node1" presStyleIdx="2" presStyleCnt="3" custLinFactNeighborX="4965" custLinFactNeighborY="3126"/>
      <dgm:spPr/>
      <dgm:t>
        <a:bodyPr/>
        <a:lstStyle/>
        <a:p>
          <a:endParaRPr lang="en-US"/>
        </a:p>
      </dgm:t>
    </dgm:pt>
  </dgm:ptLst>
  <dgm:cxnLst>
    <dgm:cxn modelId="{9EC6C969-D6E7-4141-819D-5BBF05F35B61}" srcId="{EE2D575E-228E-4FAB-903A-51DE0BC1BD50}" destId="{EA9EC18D-451F-4485-8EB3-9AF231BEA55B}" srcOrd="1" destOrd="0" parTransId="{2C99709B-BA25-43AB-A260-1EF228189310}" sibTransId="{779E5AAE-D40B-4FA9-97B8-5318039F4014}"/>
    <dgm:cxn modelId="{6FA55FD1-D5BB-494D-B8BE-448BE34B17EE}" type="presOf" srcId="{EE2D575E-228E-4FAB-903A-51DE0BC1BD50}" destId="{B58FFCCA-7698-4759-B4D7-4209316CA1CF}" srcOrd="0" destOrd="0" presId="urn:microsoft.com/office/officeart/2005/8/layout/cycle1"/>
    <dgm:cxn modelId="{7B1D3326-95B8-491A-BA34-9B79B0726E25}" type="presOf" srcId="{779E5AAE-D40B-4FA9-97B8-5318039F4014}" destId="{61AF01CB-501C-4929-AC21-8C407D4D9F6F}" srcOrd="0" destOrd="0" presId="urn:microsoft.com/office/officeart/2005/8/layout/cycle1"/>
    <dgm:cxn modelId="{4007E769-87D2-4595-8794-D5DBC4F35439}" type="presOf" srcId="{EA9EC18D-451F-4485-8EB3-9AF231BEA55B}" destId="{1C605DE9-1427-4035-B838-F336A90AFEA7}" srcOrd="0" destOrd="0" presId="urn:microsoft.com/office/officeart/2005/8/layout/cycle1"/>
    <dgm:cxn modelId="{1134A46C-493F-42D2-87D1-CA15DB37B3EC}" srcId="{EE2D575E-228E-4FAB-903A-51DE0BC1BD50}" destId="{8067FDD5-C0CB-48F1-99E7-5F730578FF26}" srcOrd="2" destOrd="0" parTransId="{2C8909BC-5FAB-4D70-BA48-B601CD52E9DD}" sibTransId="{C6F0EF40-6183-4AC9-BA77-6E37EBA9A078}"/>
    <dgm:cxn modelId="{55432C62-E5CD-4603-8137-F9C0A1DC0CC5}" type="presOf" srcId="{F5E1E498-A14F-4A7F-8AAD-E115881F729F}" destId="{3E408885-6D96-4DC4-9A49-7B41252B0DD0}" srcOrd="0" destOrd="0" presId="urn:microsoft.com/office/officeart/2005/8/layout/cycle1"/>
    <dgm:cxn modelId="{0A7D534E-3FFF-4765-9C8C-0E61613479ED}" type="presOf" srcId="{DB629A21-88A5-454E-B536-D687D95087E0}" destId="{74AD0698-53A6-41ED-A567-E5A6CF2F08B7}" srcOrd="0" destOrd="0" presId="urn:microsoft.com/office/officeart/2005/8/layout/cycle1"/>
    <dgm:cxn modelId="{65CF60CB-2177-412F-898B-2F8F14FF94DA}" srcId="{EE2D575E-228E-4FAB-903A-51DE0BC1BD50}" destId="{F5E1E498-A14F-4A7F-8AAD-E115881F729F}" srcOrd="0" destOrd="0" parTransId="{DA2A3AAC-B37B-4BD5-A0E1-9C4D915EEF58}" sibTransId="{DB629A21-88A5-454E-B536-D687D95087E0}"/>
    <dgm:cxn modelId="{3BA37431-6B45-4C83-87F0-4FF2DA0DDAEF}" type="presOf" srcId="{8067FDD5-C0CB-48F1-99E7-5F730578FF26}" destId="{6FE6EE9A-C11D-41E7-AB5F-BB7A41533E38}" srcOrd="0" destOrd="0" presId="urn:microsoft.com/office/officeart/2005/8/layout/cycle1"/>
    <dgm:cxn modelId="{AA585EA2-8089-4D26-907A-1B035B256E7C}" type="presOf" srcId="{C6F0EF40-6183-4AC9-BA77-6E37EBA9A078}" destId="{D485F832-2A58-4EE7-9A3B-99EFAE129701}" srcOrd="0" destOrd="0" presId="urn:microsoft.com/office/officeart/2005/8/layout/cycle1"/>
    <dgm:cxn modelId="{14945988-2B24-4AAC-9F0D-1B660B7E2287}" type="presParOf" srcId="{B58FFCCA-7698-4759-B4D7-4209316CA1CF}" destId="{4FAD3F3B-FF86-47FA-8603-4CE1904655C7}" srcOrd="0" destOrd="0" presId="urn:microsoft.com/office/officeart/2005/8/layout/cycle1"/>
    <dgm:cxn modelId="{59AD241C-3547-421E-B3A8-B2C84E11B3A0}" type="presParOf" srcId="{B58FFCCA-7698-4759-B4D7-4209316CA1CF}" destId="{3E408885-6D96-4DC4-9A49-7B41252B0DD0}" srcOrd="1" destOrd="0" presId="urn:microsoft.com/office/officeart/2005/8/layout/cycle1"/>
    <dgm:cxn modelId="{4A8A8036-0367-4E2D-958A-6211706C7AD0}" type="presParOf" srcId="{B58FFCCA-7698-4759-B4D7-4209316CA1CF}" destId="{74AD0698-53A6-41ED-A567-E5A6CF2F08B7}" srcOrd="2" destOrd="0" presId="urn:microsoft.com/office/officeart/2005/8/layout/cycle1"/>
    <dgm:cxn modelId="{EE3CF0CE-B29B-4E73-AB7C-4BCA434061AD}" type="presParOf" srcId="{B58FFCCA-7698-4759-B4D7-4209316CA1CF}" destId="{DBA58481-4F15-4491-9872-851DBC035EC7}" srcOrd="3" destOrd="0" presId="urn:microsoft.com/office/officeart/2005/8/layout/cycle1"/>
    <dgm:cxn modelId="{5C238052-A181-470D-854B-2C0D99D3ED3E}" type="presParOf" srcId="{B58FFCCA-7698-4759-B4D7-4209316CA1CF}" destId="{1C605DE9-1427-4035-B838-F336A90AFEA7}" srcOrd="4" destOrd="0" presId="urn:microsoft.com/office/officeart/2005/8/layout/cycle1"/>
    <dgm:cxn modelId="{ED4A3D60-8AF2-46AF-ACAD-5995C88AB85A}" type="presParOf" srcId="{B58FFCCA-7698-4759-B4D7-4209316CA1CF}" destId="{61AF01CB-501C-4929-AC21-8C407D4D9F6F}" srcOrd="5" destOrd="0" presId="urn:microsoft.com/office/officeart/2005/8/layout/cycle1"/>
    <dgm:cxn modelId="{B392554C-C484-4A40-A958-9ECDC32E161C}" type="presParOf" srcId="{B58FFCCA-7698-4759-B4D7-4209316CA1CF}" destId="{ECFC0724-1297-40CE-AFD8-8FFF1ABA058F}" srcOrd="6" destOrd="0" presId="urn:microsoft.com/office/officeart/2005/8/layout/cycle1"/>
    <dgm:cxn modelId="{4D5CBE76-DC24-4CD5-B3E3-9C40FFBFD27E}" type="presParOf" srcId="{B58FFCCA-7698-4759-B4D7-4209316CA1CF}" destId="{6FE6EE9A-C11D-41E7-AB5F-BB7A41533E38}" srcOrd="7" destOrd="0" presId="urn:microsoft.com/office/officeart/2005/8/layout/cycle1"/>
    <dgm:cxn modelId="{DC0049BA-D11B-47EA-823E-237D966560F9}" type="presParOf" srcId="{B58FFCCA-7698-4759-B4D7-4209316CA1CF}" destId="{D485F832-2A58-4EE7-9A3B-99EFAE129701}" srcOrd="8"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134772-D630-40C7-BB58-DC35C565F458}"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4CF9597F-0341-4437-93BC-17E27994F5EE}">
      <dgm:prSet custT="1"/>
      <dgm:spPr/>
      <dgm:t>
        <a:bodyPr/>
        <a:lstStyle/>
        <a:p>
          <a:pPr rtl="0"/>
          <a:r>
            <a:rPr lang="ro-RO" sz="2000" b="1" dirty="0">
              <a:latin typeface="Verdana" panose="020B0604030504040204" pitchFamily="34" charset="0"/>
              <a:ea typeface="Verdana" panose="020B0604030504040204" pitchFamily="34" charset="0"/>
            </a:rPr>
            <a:t>26.883</a:t>
          </a:r>
          <a:r>
            <a:rPr lang="en-US" sz="2000" b="1" dirty="0">
              <a:latin typeface="Verdana" panose="020B0604030504040204" pitchFamily="34" charset="0"/>
              <a:ea typeface="Verdana" panose="020B0604030504040204" pitchFamily="34" charset="0"/>
            </a:rPr>
            <a:t> </a:t>
          </a:r>
          <a:r>
            <a:rPr lang="ro-RO" sz="2000" b="1" noProof="0" dirty="0">
              <a:latin typeface="Verdana" panose="020B0604030504040204" pitchFamily="34" charset="0"/>
              <a:ea typeface="Verdana" panose="020B0604030504040204" pitchFamily="34" charset="0"/>
            </a:rPr>
            <a:t>efective</a:t>
          </a:r>
          <a:r>
            <a:rPr lang="ro-RO" sz="2000" b="1" dirty="0">
              <a:latin typeface="Verdana" panose="020B0604030504040204" pitchFamily="34" charset="0"/>
              <a:ea typeface="Verdana" panose="020B0604030504040204" pitchFamily="34" charset="0"/>
            </a:rPr>
            <a:t> care au acționat zilnic</a:t>
          </a:r>
          <a:endParaRPr lang="en-US" sz="2000" b="1" dirty="0">
            <a:latin typeface="Verdana" panose="020B0604030504040204" pitchFamily="34" charset="0"/>
            <a:ea typeface="Verdana" panose="020B0604030504040204" pitchFamily="34" charset="0"/>
          </a:endParaRPr>
        </a:p>
      </dgm:t>
    </dgm:pt>
    <dgm:pt modelId="{B8E3D076-12FA-46B1-8D8D-126EFF318D4A}" type="parTrans" cxnId="{AF5A7CB3-219D-4240-9A30-23CE87B706D0}">
      <dgm:prSet/>
      <dgm:spPr/>
      <dgm:t>
        <a:bodyPr/>
        <a:lstStyle/>
        <a:p>
          <a:endParaRPr lang="en-US"/>
        </a:p>
      </dgm:t>
    </dgm:pt>
    <dgm:pt modelId="{EF813018-D3E7-4904-A16D-9030466DBDDB}" type="sibTrans" cxnId="{AF5A7CB3-219D-4240-9A30-23CE87B706D0}">
      <dgm:prSet/>
      <dgm:spPr/>
      <dgm:t>
        <a:bodyPr/>
        <a:lstStyle/>
        <a:p>
          <a:endParaRPr lang="en-US"/>
        </a:p>
      </dgm:t>
    </dgm:pt>
    <dgm:pt modelId="{3EFADA3B-B46D-4C8F-8668-0B573FA0EFEC}">
      <dgm:prSet custT="1"/>
      <dgm:spPr/>
      <dgm:t>
        <a:bodyPr/>
        <a:lstStyle/>
        <a:p>
          <a:pPr rtl="0"/>
          <a:r>
            <a:rPr lang="ro-RO" sz="2000" b="1" dirty="0">
              <a:latin typeface="Verdana" panose="020B0604030504040204" pitchFamily="34" charset="0"/>
              <a:ea typeface="Verdana" panose="020B0604030504040204" pitchFamily="34" charset="0"/>
            </a:rPr>
            <a:t>23.751 acțiuni cu efective mărite </a:t>
          </a:r>
          <a:endParaRPr lang="en-US" sz="2000" b="1" dirty="0">
            <a:solidFill>
              <a:srgbClr val="FF0000"/>
            </a:solidFill>
            <a:latin typeface="Verdana" panose="020B0604030504040204" pitchFamily="34" charset="0"/>
            <a:ea typeface="Verdana" panose="020B0604030504040204" pitchFamily="34" charset="0"/>
          </a:endParaRPr>
        </a:p>
      </dgm:t>
    </dgm:pt>
    <dgm:pt modelId="{9D4F04C4-51C1-4B66-8E79-7933E8C52D34}" type="parTrans" cxnId="{44DBAD8A-3996-4D48-B4B9-29442BF1A97A}">
      <dgm:prSet/>
      <dgm:spPr/>
      <dgm:t>
        <a:bodyPr/>
        <a:lstStyle/>
        <a:p>
          <a:endParaRPr lang="en-US"/>
        </a:p>
      </dgm:t>
    </dgm:pt>
    <dgm:pt modelId="{69A25FD9-E28C-4478-B26D-B7602136C837}" type="sibTrans" cxnId="{44DBAD8A-3996-4D48-B4B9-29442BF1A97A}">
      <dgm:prSet/>
      <dgm:spPr/>
      <dgm:t>
        <a:bodyPr/>
        <a:lstStyle/>
        <a:p>
          <a:endParaRPr lang="en-US"/>
        </a:p>
      </dgm:t>
    </dgm:pt>
    <dgm:pt modelId="{E58B6E0A-A14E-4B67-A38A-4B1A756A8131}">
      <dgm:prSet custT="1"/>
      <dgm:spPr/>
      <dgm:t>
        <a:bodyPr/>
        <a:lstStyle/>
        <a:p>
          <a:pPr algn="just" rtl="0"/>
          <a:r>
            <a:rPr lang="ro-RO" sz="2000" b="1" dirty="0">
              <a:latin typeface="Verdana" panose="020B0604030504040204" pitchFamily="34" charset="0"/>
              <a:ea typeface="Verdana" panose="020B0604030504040204" pitchFamily="34" charset="0"/>
            </a:rPr>
            <a:t>19.559 misiuni de asigurare a ordinii publice</a:t>
          </a:r>
          <a:endParaRPr lang="en-US" sz="2000" b="1" dirty="0">
            <a:latin typeface="Verdana" panose="020B0604030504040204" pitchFamily="34" charset="0"/>
            <a:ea typeface="Verdana" panose="020B0604030504040204" pitchFamily="34" charset="0"/>
          </a:endParaRPr>
        </a:p>
      </dgm:t>
    </dgm:pt>
    <dgm:pt modelId="{1410613C-091D-4A41-BD8E-07E3861F1F19}" type="parTrans" cxnId="{0A967C4A-C17A-4ED3-948C-0CC603A1A841}">
      <dgm:prSet/>
      <dgm:spPr/>
      <dgm:t>
        <a:bodyPr/>
        <a:lstStyle/>
        <a:p>
          <a:endParaRPr lang="en-US"/>
        </a:p>
      </dgm:t>
    </dgm:pt>
    <dgm:pt modelId="{E66E8C98-79CB-441A-AA96-76D5914720A5}" type="sibTrans" cxnId="{0A967C4A-C17A-4ED3-948C-0CC603A1A841}">
      <dgm:prSet/>
      <dgm:spPr/>
      <dgm:t>
        <a:bodyPr/>
        <a:lstStyle/>
        <a:p>
          <a:endParaRPr lang="en-US"/>
        </a:p>
      </dgm:t>
    </dgm:pt>
    <dgm:pt modelId="{E72FB19E-E344-4968-9747-440FF6D9BCDB}">
      <dgm:prSet custT="1"/>
      <dgm:spPr/>
      <dgm:t>
        <a:bodyPr/>
        <a:lstStyle/>
        <a:p>
          <a:pPr algn="just" rtl="0"/>
          <a:r>
            <a:rPr lang="ro-RO" sz="1800" b="1" dirty="0">
              <a:latin typeface="Verdana" panose="020B0604030504040204" pitchFamily="34" charset="0"/>
              <a:ea typeface="Verdana" panose="020B0604030504040204" pitchFamily="34" charset="0"/>
            </a:rPr>
            <a:t>870.641 </a:t>
          </a:r>
          <a:r>
            <a:rPr lang="it-IT" sz="1800" b="1" dirty="0">
              <a:latin typeface="Verdana" panose="020B0604030504040204" pitchFamily="34" charset="0"/>
              <a:ea typeface="Verdana" panose="020B0604030504040204" pitchFamily="34" charset="0"/>
            </a:rPr>
            <a:t>intervenții la 112, </a:t>
          </a:r>
          <a:r>
            <a:rPr lang="ro-RO" sz="1800" b="1" dirty="0">
              <a:latin typeface="Verdana" panose="020B0604030504040204" pitchFamily="34" charset="0"/>
              <a:ea typeface="Verdana" panose="020B0604030504040204" pitchFamily="34" charset="0"/>
            </a:rPr>
            <a:t>4.088</a:t>
          </a:r>
          <a:r>
            <a:rPr lang="it-IT" sz="1800" b="1" dirty="0">
              <a:latin typeface="Verdana" panose="020B0604030504040204" pitchFamily="34" charset="0"/>
              <a:ea typeface="Verdana" panose="020B0604030504040204" pitchFamily="34" charset="0"/>
            </a:rPr>
            <a:t> intervenții/</a:t>
          </a:r>
          <a:r>
            <a:rPr lang="ro-RO" sz="1800" b="1" dirty="0">
              <a:latin typeface="Verdana" panose="020B0604030504040204" pitchFamily="34" charset="0"/>
              <a:ea typeface="Verdana" panose="020B0604030504040204" pitchFamily="34" charset="0"/>
            </a:rPr>
            <a:t> </a:t>
          </a:r>
          <a:r>
            <a:rPr lang="it-IT" sz="1800" b="1" dirty="0">
              <a:latin typeface="Verdana" panose="020B0604030504040204" pitchFamily="34" charset="0"/>
              <a:ea typeface="Verdana" panose="020B0604030504040204" pitchFamily="34" charset="0"/>
            </a:rPr>
            <a:t>zi</a:t>
          </a:r>
          <a:endParaRPr lang="ro-RO" sz="1800" b="1" dirty="0">
            <a:latin typeface="Verdana" panose="020B0604030504040204" pitchFamily="34" charset="0"/>
            <a:ea typeface="Verdana" panose="020B0604030504040204" pitchFamily="34" charset="0"/>
          </a:endParaRPr>
        </a:p>
      </dgm:t>
    </dgm:pt>
    <dgm:pt modelId="{E0733202-C17F-4A09-BBFB-936D79973668}" type="parTrans" cxnId="{100CF07B-6B85-4FCD-8CCB-4674F12EAEBC}">
      <dgm:prSet/>
      <dgm:spPr/>
      <dgm:t>
        <a:bodyPr/>
        <a:lstStyle/>
        <a:p>
          <a:endParaRPr lang="en-US"/>
        </a:p>
      </dgm:t>
    </dgm:pt>
    <dgm:pt modelId="{9A0E92CD-CCAF-48F1-A4BD-BD64815007CC}" type="sibTrans" cxnId="{100CF07B-6B85-4FCD-8CCB-4674F12EAEBC}">
      <dgm:prSet/>
      <dgm:spPr/>
      <dgm:t>
        <a:bodyPr/>
        <a:lstStyle/>
        <a:p>
          <a:endParaRPr lang="en-US"/>
        </a:p>
      </dgm:t>
    </dgm:pt>
    <dgm:pt modelId="{D2F57AC0-A2D6-46FE-A606-64E8B576F1EE}" type="pres">
      <dgm:prSet presAssocID="{0D134772-D630-40C7-BB58-DC35C565F458}" presName="Name0" presStyleCnt="0">
        <dgm:presLayoutVars>
          <dgm:chMax val="7"/>
          <dgm:chPref val="7"/>
          <dgm:dir/>
        </dgm:presLayoutVars>
      </dgm:prSet>
      <dgm:spPr/>
      <dgm:t>
        <a:bodyPr/>
        <a:lstStyle/>
        <a:p>
          <a:endParaRPr lang="en-US"/>
        </a:p>
      </dgm:t>
    </dgm:pt>
    <dgm:pt modelId="{4F84097D-4ADF-4D62-BB01-BBCBABC9F8FB}" type="pres">
      <dgm:prSet presAssocID="{0D134772-D630-40C7-BB58-DC35C565F458}" presName="Name1" presStyleCnt="0"/>
      <dgm:spPr/>
    </dgm:pt>
    <dgm:pt modelId="{100DE5D6-4F6E-4C0A-8696-B760E0832802}" type="pres">
      <dgm:prSet presAssocID="{0D134772-D630-40C7-BB58-DC35C565F458}" presName="cycle" presStyleCnt="0"/>
      <dgm:spPr/>
    </dgm:pt>
    <dgm:pt modelId="{374570F9-018A-4582-A492-35D32615B274}" type="pres">
      <dgm:prSet presAssocID="{0D134772-D630-40C7-BB58-DC35C565F458}" presName="srcNode" presStyleLbl="node1" presStyleIdx="0" presStyleCnt="4"/>
      <dgm:spPr/>
    </dgm:pt>
    <dgm:pt modelId="{08FFD915-CBFF-40AC-AAD8-9D1AD30AE10E}" type="pres">
      <dgm:prSet presAssocID="{0D134772-D630-40C7-BB58-DC35C565F458}" presName="conn" presStyleLbl="parChTrans1D2" presStyleIdx="0" presStyleCnt="1"/>
      <dgm:spPr/>
      <dgm:t>
        <a:bodyPr/>
        <a:lstStyle/>
        <a:p>
          <a:endParaRPr lang="en-US"/>
        </a:p>
      </dgm:t>
    </dgm:pt>
    <dgm:pt modelId="{18E63FA7-C397-4291-970C-45CCC95E4FA5}" type="pres">
      <dgm:prSet presAssocID="{0D134772-D630-40C7-BB58-DC35C565F458}" presName="extraNode" presStyleLbl="node1" presStyleIdx="0" presStyleCnt="4"/>
      <dgm:spPr/>
    </dgm:pt>
    <dgm:pt modelId="{8197046B-C1A3-4982-BCCE-0A76418C542C}" type="pres">
      <dgm:prSet presAssocID="{0D134772-D630-40C7-BB58-DC35C565F458}" presName="dstNode" presStyleLbl="node1" presStyleIdx="0" presStyleCnt="4"/>
      <dgm:spPr/>
    </dgm:pt>
    <dgm:pt modelId="{A6F392F2-A12B-44AD-8A27-C29425447525}" type="pres">
      <dgm:prSet presAssocID="{4CF9597F-0341-4437-93BC-17E27994F5EE}" presName="text_1" presStyleLbl="node1" presStyleIdx="0" presStyleCnt="4">
        <dgm:presLayoutVars>
          <dgm:bulletEnabled val="1"/>
        </dgm:presLayoutVars>
      </dgm:prSet>
      <dgm:spPr/>
      <dgm:t>
        <a:bodyPr/>
        <a:lstStyle/>
        <a:p>
          <a:endParaRPr lang="en-US"/>
        </a:p>
      </dgm:t>
    </dgm:pt>
    <dgm:pt modelId="{E324724D-03F6-4159-B50C-677E4FD20F65}" type="pres">
      <dgm:prSet presAssocID="{4CF9597F-0341-4437-93BC-17E27994F5EE}" presName="accent_1" presStyleCnt="0"/>
      <dgm:spPr/>
    </dgm:pt>
    <dgm:pt modelId="{2AACBB7E-EFBD-4E5C-ADEF-D24A5065D165}" type="pres">
      <dgm:prSet presAssocID="{4CF9597F-0341-4437-93BC-17E27994F5EE}" presName="accentRepeatNode" presStyleLbl="solidFgAcc1" presStyleIdx="0" presStyleCnt="4"/>
      <dgm:spPr/>
    </dgm:pt>
    <dgm:pt modelId="{3E0CBB97-2198-45A5-A906-C5D8A19AEC9C}" type="pres">
      <dgm:prSet presAssocID="{3EFADA3B-B46D-4C8F-8668-0B573FA0EFEC}" presName="text_2" presStyleLbl="node1" presStyleIdx="1" presStyleCnt="4">
        <dgm:presLayoutVars>
          <dgm:bulletEnabled val="1"/>
        </dgm:presLayoutVars>
      </dgm:prSet>
      <dgm:spPr/>
      <dgm:t>
        <a:bodyPr/>
        <a:lstStyle/>
        <a:p>
          <a:endParaRPr lang="en-US"/>
        </a:p>
      </dgm:t>
    </dgm:pt>
    <dgm:pt modelId="{1289B35E-CD71-4279-926F-11CECC2D2F3F}" type="pres">
      <dgm:prSet presAssocID="{3EFADA3B-B46D-4C8F-8668-0B573FA0EFEC}" presName="accent_2" presStyleCnt="0"/>
      <dgm:spPr/>
    </dgm:pt>
    <dgm:pt modelId="{5FEE3BA4-0877-4106-B1A7-FE9B74C5B6CF}" type="pres">
      <dgm:prSet presAssocID="{3EFADA3B-B46D-4C8F-8668-0B573FA0EFEC}" presName="accentRepeatNode" presStyleLbl="solidFgAcc1" presStyleIdx="1" presStyleCnt="4"/>
      <dgm:spPr/>
    </dgm:pt>
    <dgm:pt modelId="{41B83056-612C-4936-B1FF-4AEEC04AFE9D}" type="pres">
      <dgm:prSet presAssocID="{E58B6E0A-A14E-4B67-A38A-4B1A756A8131}" presName="text_3" presStyleLbl="node1" presStyleIdx="2" presStyleCnt="4">
        <dgm:presLayoutVars>
          <dgm:bulletEnabled val="1"/>
        </dgm:presLayoutVars>
      </dgm:prSet>
      <dgm:spPr/>
      <dgm:t>
        <a:bodyPr/>
        <a:lstStyle/>
        <a:p>
          <a:endParaRPr lang="en-US"/>
        </a:p>
      </dgm:t>
    </dgm:pt>
    <dgm:pt modelId="{09D15951-F3C5-44D4-8671-0D82EC9FB6A4}" type="pres">
      <dgm:prSet presAssocID="{E58B6E0A-A14E-4B67-A38A-4B1A756A8131}" presName="accent_3" presStyleCnt="0"/>
      <dgm:spPr/>
    </dgm:pt>
    <dgm:pt modelId="{B4C91E1B-5361-4B9C-955C-407C5D4F2BC9}" type="pres">
      <dgm:prSet presAssocID="{E58B6E0A-A14E-4B67-A38A-4B1A756A8131}" presName="accentRepeatNode" presStyleLbl="solidFgAcc1" presStyleIdx="2" presStyleCnt="4"/>
      <dgm:spPr/>
    </dgm:pt>
    <dgm:pt modelId="{E53D962A-7E13-4CD4-A1EA-5DA1D58F9366}" type="pres">
      <dgm:prSet presAssocID="{E72FB19E-E344-4968-9747-440FF6D9BCDB}" presName="text_4" presStyleLbl="node1" presStyleIdx="3" presStyleCnt="4" custScaleX="99698" custScaleY="112850">
        <dgm:presLayoutVars>
          <dgm:bulletEnabled val="1"/>
        </dgm:presLayoutVars>
      </dgm:prSet>
      <dgm:spPr/>
      <dgm:t>
        <a:bodyPr/>
        <a:lstStyle/>
        <a:p>
          <a:endParaRPr lang="en-US"/>
        </a:p>
      </dgm:t>
    </dgm:pt>
    <dgm:pt modelId="{2FA46A7B-B063-4121-ADA3-234938E66CF4}" type="pres">
      <dgm:prSet presAssocID="{E72FB19E-E344-4968-9747-440FF6D9BCDB}" presName="accent_4" presStyleCnt="0"/>
      <dgm:spPr/>
    </dgm:pt>
    <dgm:pt modelId="{A13610B4-4681-4EB4-B5E4-946051AA1560}" type="pres">
      <dgm:prSet presAssocID="{E72FB19E-E344-4968-9747-440FF6D9BCDB}" presName="accentRepeatNode" presStyleLbl="solidFgAcc1" presStyleIdx="3" presStyleCnt="4"/>
      <dgm:spPr/>
    </dgm:pt>
  </dgm:ptLst>
  <dgm:cxnLst>
    <dgm:cxn modelId="{98C036FF-8C2B-4665-B45E-DD2EFA333B02}" type="presOf" srcId="{E72FB19E-E344-4968-9747-440FF6D9BCDB}" destId="{E53D962A-7E13-4CD4-A1EA-5DA1D58F9366}" srcOrd="0" destOrd="0" presId="urn:microsoft.com/office/officeart/2008/layout/VerticalCurvedList"/>
    <dgm:cxn modelId="{0A967C4A-C17A-4ED3-948C-0CC603A1A841}" srcId="{0D134772-D630-40C7-BB58-DC35C565F458}" destId="{E58B6E0A-A14E-4B67-A38A-4B1A756A8131}" srcOrd="2" destOrd="0" parTransId="{1410613C-091D-4A41-BD8E-07E3861F1F19}" sibTransId="{E66E8C98-79CB-441A-AA96-76D5914720A5}"/>
    <dgm:cxn modelId="{2CFED81E-5576-428D-A8D1-B62BDE362E20}" type="presOf" srcId="{3EFADA3B-B46D-4C8F-8668-0B573FA0EFEC}" destId="{3E0CBB97-2198-45A5-A906-C5D8A19AEC9C}" srcOrd="0" destOrd="0" presId="urn:microsoft.com/office/officeart/2008/layout/VerticalCurvedList"/>
    <dgm:cxn modelId="{AF5A7CB3-219D-4240-9A30-23CE87B706D0}" srcId="{0D134772-D630-40C7-BB58-DC35C565F458}" destId="{4CF9597F-0341-4437-93BC-17E27994F5EE}" srcOrd="0" destOrd="0" parTransId="{B8E3D076-12FA-46B1-8D8D-126EFF318D4A}" sibTransId="{EF813018-D3E7-4904-A16D-9030466DBDDB}"/>
    <dgm:cxn modelId="{23DF173A-A498-4B51-8FAF-6B9DABA895DC}" type="presOf" srcId="{4CF9597F-0341-4437-93BC-17E27994F5EE}" destId="{A6F392F2-A12B-44AD-8A27-C29425447525}" srcOrd="0" destOrd="0" presId="urn:microsoft.com/office/officeart/2008/layout/VerticalCurvedList"/>
    <dgm:cxn modelId="{BB668BBA-4BF9-467D-B48C-85A4918072E6}" type="presOf" srcId="{0D134772-D630-40C7-BB58-DC35C565F458}" destId="{D2F57AC0-A2D6-46FE-A606-64E8B576F1EE}" srcOrd="0" destOrd="0" presId="urn:microsoft.com/office/officeart/2008/layout/VerticalCurvedList"/>
    <dgm:cxn modelId="{778D6060-EE47-43E1-A96B-F5B457E35383}" type="presOf" srcId="{E58B6E0A-A14E-4B67-A38A-4B1A756A8131}" destId="{41B83056-612C-4936-B1FF-4AEEC04AFE9D}" srcOrd="0" destOrd="0" presId="urn:microsoft.com/office/officeart/2008/layout/VerticalCurvedList"/>
    <dgm:cxn modelId="{100CF07B-6B85-4FCD-8CCB-4674F12EAEBC}" srcId="{0D134772-D630-40C7-BB58-DC35C565F458}" destId="{E72FB19E-E344-4968-9747-440FF6D9BCDB}" srcOrd="3" destOrd="0" parTransId="{E0733202-C17F-4A09-BBFB-936D79973668}" sibTransId="{9A0E92CD-CCAF-48F1-A4BD-BD64815007CC}"/>
    <dgm:cxn modelId="{44DBAD8A-3996-4D48-B4B9-29442BF1A97A}" srcId="{0D134772-D630-40C7-BB58-DC35C565F458}" destId="{3EFADA3B-B46D-4C8F-8668-0B573FA0EFEC}" srcOrd="1" destOrd="0" parTransId="{9D4F04C4-51C1-4B66-8E79-7933E8C52D34}" sibTransId="{69A25FD9-E28C-4478-B26D-B7602136C837}"/>
    <dgm:cxn modelId="{058DBE9A-0024-4D51-8420-7A1A30C5DF29}" type="presOf" srcId="{EF813018-D3E7-4904-A16D-9030466DBDDB}" destId="{08FFD915-CBFF-40AC-AAD8-9D1AD30AE10E}" srcOrd="0" destOrd="0" presId="urn:microsoft.com/office/officeart/2008/layout/VerticalCurvedList"/>
    <dgm:cxn modelId="{D7862C12-DD6A-42D9-9C06-BFC2549BFCF7}" type="presParOf" srcId="{D2F57AC0-A2D6-46FE-A606-64E8B576F1EE}" destId="{4F84097D-4ADF-4D62-BB01-BBCBABC9F8FB}" srcOrd="0" destOrd="0" presId="urn:microsoft.com/office/officeart/2008/layout/VerticalCurvedList"/>
    <dgm:cxn modelId="{3B3E8C0C-FA6F-4853-8A38-29CF179A1284}" type="presParOf" srcId="{4F84097D-4ADF-4D62-BB01-BBCBABC9F8FB}" destId="{100DE5D6-4F6E-4C0A-8696-B760E0832802}" srcOrd="0" destOrd="0" presId="urn:microsoft.com/office/officeart/2008/layout/VerticalCurvedList"/>
    <dgm:cxn modelId="{12C207F0-2A27-4372-BD75-0244499309C5}" type="presParOf" srcId="{100DE5D6-4F6E-4C0A-8696-B760E0832802}" destId="{374570F9-018A-4582-A492-35D32615B274}" srcOrd="0" destOrd="0" presId="urn:microsoft.com/office/officeart/2008/layout/VerticalCurvedList"/>
    <dgm:cxn modelId="{707A1AE2-4F6B-4B40-8630-0A0E0894B786}" type="presParOf" srcId="{100DE5D6-4F6E-4C0A-8696-B760E0832802}" destId="{08FFD915-CBFF-40AC-AAD8-9D1AD30AE10E}" srcOrd="1" destOrd="0" presId="urn:microsoft.com/office/officeart/2008/layout/VerticalCurvedList"/>
    <dgm:cxn modelId="{346E2793-1EBC-4219-8C7D-B634D0426C1A}" type="presParOf" srcId="{100DE5D6-4F6E-4C0A-8696-B760E0832802}" destId="{18E63FA7-C397-4291-970C-45CCC95E4FA5}" srcOrd="2" destOrd="0" presId="urn:microsoft.com/office/officeart/2008/layout/VerticalCurvedList"/>
    <dgm:cxn modelId="{CC8B19ED-E47A-447A-9A07-52D78DEA2B06}" type="presParOf" srcId="{100DE5D6-4F6E-4C0A-8696-B760E0832802}" destId="{8197046B-C1A3-4982-BCCE-0A76418C542C}" srcOrd="3" destOrd="0" presId="urn:microsoft.com/office/officeart/2008/layout/VerticalCurvedList"/>
    <dgm:cxn modelId="{68141783-96E3-4D1F-A6D6-04015CF3BAAE}" type="presParOf" srcId="{4F84097D-4ADF-4D62-BB01-BBCBABC9F8FB}" destId="{A6F392F2-A12B-44AD-8A27-C29425447525}" srcOrd="1" destOrd="0" presId="urn:microsoft.com/office/officeart/2008/layout/VerticalCurvedList"/>
    <dgm:cxn modelId="{B056E3F2-D489-4063-B744-79478BE7E856}" type="presParOf" srcId="{4F84097D-4ADF-4D62-BB01-BBCBABC9F8FB}" destId="{E324724D-03F6-4159-B50C-677E4FD20F65}" srcOrd="2" destOrd="0" presId="urn:microsoft.com/office/officeart/2008/layout/VerticalCurvedList"/>
    <dgm:cxn modelId="{3CBCEFF9-5876-47E9-AFDC-AFAC36901B9D}" type="presParOf" srcId="{E324724D-03F6-4159-B50C-677E4FD20F65}" destId="{2AACBB7E-EFBD-4E5C-ADEF-D24A5065D165}" srcOrd="0" destOrd="0" presId="urn:microsoft.com/office/officeart/2008/layout/VerticalCurvedList"/>
    <dgm:cxn modelId="{5DA97F29-099E-4AF4-9351-D6D3BA4FCAF8}" type="presParOf" srcId="{4F84097D-4ADF-4D62-BB01-BBCBABC9F8FB}" destId="{3E0CBB97-2198-45A5-A906-C5D8A19AEC9C}" srcOrd="3" destOrd="0" presId="urn:microsoft.com/office/officeart/2008/layout/VerticalCurvedList"/>
    <dgm:cxn modelId="{7156E267-BFD7-45F3-B89E-C5F6C2EEB031}" type="presParOf" srcId="{4F84097D-4ADF-4D62-BB01-BBCBABC9F8FB}" destId="{1289B35E-CD71-4279-926F-11CECC2D2F3F}" srcOrd="4" destOrd="0" presId="urn:microsoft.com/office/officeart/2008/layout/VerticalCurvedList"/>
    <dgm:cxn modelId="{98EE89CD-045C-4D91-BB3B-8A3D0A27DF62}" type="presParOf" srcId="{1289B35E-CD71-4279-926F-11CECC2D2F3F}" destId="{5FEE3BA4-0877-4106-B1A7-FE9B74C5B6CF}" srcOrd="0" destOrd="0" presId="urn:microsoft.com/office/officeart/2008/layout/VerticalCurvedList"/>
    <dgm:cxn modelId="{0E570905-0BC3-4A32-B3F4-926A9FB7601A}" type="presParOf" srcId="{4F84097D-4ADF-4D62-BB01-BBCBABC9F8FB}" destId="{41B83056-612C-4936-B1FF-4AEEC04AFE9D}" srcOrd="5" destOrd="0" presId="urn:microsoft.com/office/officeart/2008/layout/VerticalCurvedList"/>
    <dgm:cxn modelId="{1E05E7A5-E985-4C8F-A169-6848C003EB5E}" type="presParOf" srcId="{4F84097D-4ADF-4D62-BB01-BBCBABC9F8FB}" destId="{09D15951-F3C5-44D4-8671-0D82EC9FB6A4}" srcOrd="6" destOrd="0" presId="urn:microsoft.com/office/officeart/2008/layout/VerticalCurvedList"/>
    <dgm:cxn modelId="{39BCB5C7-AE64-4DCB-BD74-A566086DBE13}" type="presParOf" srcId="{09D15951-F3C5-44D4-8671-0D82EC9FB6A4}" destId="{B4C91E1B-5361-4B9C-955C-407C5D4F2BC9}" srcOrd="0" destOrd="0" presId="urn:microsoft.com/office/officeart/2008/layout/VerticalCurvedList"/>
    <dgm:cxn modelId="{C1E503F5-B94D-4FFC-80A3-FDBA6D8DDBF8}" type="presParOf" srcId="{4F84097D-4ADF-4D62-BB01-BBCBABC9F8FB}" destId="{E53D962A-7E13-4CD4-A1EA-5DA1D58F9366}" srcOrd="7" destOrd="0" presId="urn:microsoft.com/office/officeart/2008/layout/VerticalCurvedList"/>
    <dgm:cxn modelId="{7E939404-E5EE-4E10-A248-05A11C6EBF35}" type="presParOf" srcId="{4F84097D-4ADF-4D62-BB01-BBCBABC9F8FB}" destId="{2FA46A7B-B063-4121-ADA3-234938E66CF4}" srcOrd="8" destOrd="0" presId="urn:microsoft.com/office/officeart/2008/layout/VerticalCurvedList"/>
    <dgm:cxn modelId="{63CA796E-E286-4238-A6CD-F730A887D861}" type="presParOf" srcId="{2FA46A7B-B063-4121-ADA3-234938E66CF4}" destId="{A13610B4-4681-4EB4-B5E4-946051AA1560}"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594FC-DD02-43B7-913A-025CDCE2A6BD}" type="doc">
      <dgm:prSet loTypeId="urn:microsoft.com/office/officeart/2008/layout/VerticalCircleList" loCatId="list" qsTypeId="urn:microsoft.com/office/officeart/2005/8/quickstyle/3d4" qsCatId="3D" csTypeId="urn:microsoft.com/office/officeart/2005/8/colors/colorful4" csCatId="colorful" phldr="1"/>
      <dgm:spPr/>
      <dgm:t>
        <a:bodyPr/>
        <a:lstStyle/>
        <a:p>
          <a:endParaRPr lang="en-US"/>
        </a:p>
      </dgm:t>
    </dgm:pt>
    <dgm:pt modelId="{CEC5482A-C53D-402E-8325-B070AA3ABC59}">
      <dgm:prSet custT="1"/>
      <dgm:spPr/>
      <dgm:t>
        <a:bodyPr/>
        <a:lstStyle/>
        <a:p>
          <a:pPr rtl="0"/>
          <a:r>
            <a:rPr lang="ro-RO" sz="2000" b="1" dirty="0">
              <a:solidFill>
                <a:srgbClr val="002060"/>
              </a:solidFill>
              <a:latin typeface="Verdana" panose="020B0604030504040204" pitchFamily="34" charset="0"/>
              <a:ea typeface="Verdana" panose="020B0604030504040204" pitchFamily="34" charset="0"/>
            </a:rPr>
            <a:t>3.980 persoane salvate </a:t>
          </a:r>
          <a:endParaRPr lang="en-US" sz="2000" b="1" dirty="0">
            <a:solidFill>
              <a:srgbClr val="002060"/>
            </a:solidFill>
            <a:latin typeface="Verdana" panose="020B0604030504040204" pitchFamily="34" charset="0"/>
            <a:ea typeface="Verdana" panose="020B0604030504040204" pitchFamily="34" charset="0"/>
          </a:endParaRPr>
        </a:p>
      </dgm:t>
    </dgm:pt>
    <dgm:pt modelId="{A69F110D-B184-4DC6-AE4C-85F507A381B9}" type="parTrans" cxnId="{2881772C-8EE7-4705-BB87-263A570A3DA9}">
      <dgm:prSet/>
      <dgm:spPr/>
      <dgm:t>
        <a:bodyPr/>
        <a:lstStyle/>
        <a:p>
          <a:endParaRPr lang="en-US"/>
        </a:p>
      </dgm:t>
    </dgm:pt>
    <dgm:pt modelId="{42360517-CEB1-468A-9421-297FE086AD71}" type="sibTrans" cxnId="{2881772C-8EE7-4705-BB87-263A570A3DA9}">
      <dgm:prSet/>
      <dgm:spPr/>
      <dgm:t>
        <a:bodyPr/>
        <a:lstStyle/>
        <a:p>
          <a:endParaRPr lang="en-US"/>
        </a:p>
      </dgm:t>
    </dgm:pt>
    <dgm:pt modelId="{BB6EC5EA-4008-4709-9EFB-DEC9CDCB5B2F}">
      <dgm:prSet custT="1"/>
      <dgm:spPr/>
      <dgm:t>
        <a:bodyPr/>
        <a:lstStyle/>
        <a:p>
          <a:pPr algn="just" rtl="0"/>
          <a:r>
            <a:rPr lang="ro-RO" sz="2000" b="1" kern="1200" dirty="0">
              <a:solidFill>
                <a:srgbClr val="002060"/>
              </a:solidFill>
              <a:latin typeface="Verdana" panose="020B0604030504040204" pitchFamily="34" charset="0"/>
              <a:ea typeface="Verdana" panose="020B0604030504040204" pitchFamily="34" charset="0"/>
            </a:rPr>
            <a:t>3.639 manifestări cultural-artistice gestionate, fără incidente </a:t>
          </a:r>
          <a:r>
            <a:rPr lang="ro-RO" sz="1600" b="0" kern="1200" dirty="0">
              <a:solidFill>
                <a:srgbClr val="002060"/>
              </a:solidFill>
              <a:latin typeface="Verdana" panose="020B0604030504040204" pitchFamily="34" charset="0"/>
              <a:ea typeface="Verdana" panose="020B0604030504040204" pitchFamily="34" charset="0"/>
            </a:rPr>
            <a:t>(ex: </a:t>
          </a:r>
          <a:r>
            <a:rPr lang="ro-RO" sz="1600" b="0" kern="1200" dirty="0" err="1">
              <a:solidFill>
                <a:srgbClr val="002060"/>
              </a:solidFill>
              <a:latin typeface="Verdana" panose="020B0604030504040204" pitchFamily="34" charset="0"/>
              <a:ea typeface="Verdana" panose="020B0604030504040204" pitchFamily="34" charset="0"/>
            </a:rPr>
            <a:t>Massif</a:t>
          </a:r>
          <a:r>
            <a:rPr lang="ro-RO" sz="1600" b="0" kern="1200" dirty="0">
              <a:solidFill>
                <a:srgbClr val="002060"/>
              </a:solidFill>
              <a:latin typeface="Verdana" panose="020B0604030504040204" pitchFamily="34" charset="0"/>
              <a:ea typeface="Verdana" panose="020B0604030504040204" pitchFamily="34" charset="0"/>
            </a:rPr>
            <a:t>, </a:t>
          </a:r>
          <a:r>
            <a:rPr lang="ro-RO" sz="1600" b="0" kern="1200" dirty="0" err="1">
              <a:solidFill>
                <a:srgbClr val="002060"/>
              </a:solidFill>
              <a:latin typeface="Verdana" panose="020B0604030504040204" pitchFamily="34" charset="0"/>
              <a:ea typeface="Verdana" panose="020B0604030504040204" pitchFamily="34" charset="0"/>
            </a:rPr>
            <a:t>Hustle</a:t>
          </a:r>
          <a:r>
            <a:rPr lang="ro-RO" sz="1600" b="0" kern="1200" dirty="0">
              <a:solidFill>
                <a:srgbClr val="002060"/>
              </a:solidFill>
              <a:latin typeface="Verdana" panose="020B0604030504040204" pitchFamily="34" charset="0"/>
              <a:ea typeface="Verdana" panose="020B0604030504040204" pitchFamily="34" charset="0"/>
            </a:rPr>
            <a:t>, </a:t>
          </a:r>
          <a:r>
            <a:rPr lang="ro-RO" sz="1600" b="0" kern="1200" dirty="0" err="1">
              <a:solidFill>
                <a:srgbClr val="002060"/>
              </a:solidFill>
              <a:latin typeface="Verdana" panose="020B0604030504040204" pitchFamily="34" charset="0"/>
              <a:ea typeface="Verdana" panose="020B0604030504040204" pitchFamily="34" charset="0"/>
            </a:rPr>
            <a:t>Sunwaves</a:t>
          </a:r>
          <a:r>
            <a:rPr lang="ro-RO" sz="1600" b="0" kern="1200" dirty="0">
              <a:solidFill>
                <a:srgbClr val="002060"/>
              </a:solidFill>
              <a:latin typeface="Verdana" panose="020B0604030504040204" pitchFamily="34" charset="0"/>
              <a:ea typeface="Verdana" panose="020B0604030504040204" pitchFamily="34" charset="0"/>
            </a:rPr>
            <a:t>, SAGA Festival, Nostalgia, </a:t>
          </a:r>
          <a:r>
            <a:rPr lang="ro-RO" sz="1600" b="0" kern="1200" dirty="0" err="1">
              <a:solidFill>
                <a:srgbClr val="002060"/>
              </a:solidFill>
              <a:latin typeface="Verdana" panose="020B0604030504040204" pitchFamily="34" charset="0"/>
              <a:ea typeface="Verdana" panose="020B0604030504040204" pitchFamily="34" charset="0"/>
            </a:rPr>
            <a:t>Intencity</a:t>
          </a:r>
          <a:r>
            <a:rPr lang="ro-RO" sz="1600" b="0" kern="1200" dirty="0">
              <a:solidFill>
                <a:srgbClr val="002060"/>
              </a:solidFill>
              <a:latin typeface="Verdana" panose="020B0604030504040204" pitchFamily="34" charset="0"/>
              <a:ea typeface="Verdana" panose="020B0604030504040204" pitchFamily="34" charset="0"/>
            </a:rPr>
            <a:t>, Beach–</a:t>
          </a:r>
          <a:r>
            <a:rPr lang="ro-RO" sz="1600" b="0" kern="1200" dirty="0" err="1">
              <a:solidFill>
                <a:srgbClr val="002060"/>
              </a:solidFill>
              <a:latin typeface="Verdana" panose="020B0604030504040204" pitchFamily="34" charset="0"/>
              <a:ea typeface="Verdana" panose="020B0604030504040204" pitchFamily="34" charset="0"/>
            </a:rPr>
            <a:t>Please</a:t>
          </a:r>
          <a:r>
            <a:rPr lang="ro-RO" sz="1600" b="0" kern="1200" dirty="0">
              <a:solidFill>
                <a:srgbClr val="002060"/>
              </a:solidFill>
              <a:latin typeface="Verdana" panose="020B0604030504040204" pitchFamily="34" charset="0"/>
              <a:ea typeface="Verdana" panose="020B0604030504040204" pitchFamily="34" charset="0"/>
            </a:rPr>
            <a:t>, </a:t>
          </a:r>
          <a:r>
            <a:rPr lang="ro-RO" sz="1600" b="0" kern="1200" dirty="0" err="1">
              <a:solidFill>
                <a:srgbClr val="002060"/>
              </a:solidFill>
              <a:latin typeface="Verdana" panose="020B0604030504040204" pitchFamily="34" charset="0"/>
              <a:ea typeface="Verdana" panose="020B0604030504040204" pitchFamily="34" charset="0"/>
            </a:rPr>
            <a:t>Coldplay</a:t>
          </a:r>
          <a:r>
            <a:rPr lang="ro-RO" sz="1600" b="0" kern="1200" dirty="0">
              <a:solidFill>
                <a:srgbClr val="002060"/>
              </a:solidFill>
              <a:latin typeface="Verdana" panose="020B0604030504040204" pitchFamily="34" charset="0"/>
              <a:ea typeface="Verdana" panose="020B0604030504040204" pitchFamily="34" charset="0"/>
            </a:rPr>
            <a:t>, </a:t>
          </a:r>
          <a:r>
            <a:rPr lang="ro-RO" sz="1600" b="0" kern="1200" dirty="0" err="1">
              <a:solidFill>
                <a:srgbClr val="002060"/>
              </a:solidFill>
              <a:latin typeface="Verdana" panose="020B0604030504040204" pitchFamily="34" charset="0"/>
              <a:ea typeface="Verdana" panose="020B0604030504040204" pitchFamily="34" charset="0"/>
            </a:rPr>
            <a:t>Neversea</a:t>
          </a:r>
          <a:r>
            <a:rPr lang="ro-RO" sz="1600" b="0" kern="1200" dirty="0">
              <a:solidFill>
                <a:srgbClr val="002060"/>
              </a:solidFill>
              <a:latin typeface="Verdana" panose="020B0604030504040204" pitchFamily="34" charset="0"/>
              <a:ea typeface="Verdana" panose="020B0604030504040204" pitchFamily="34" charset="0"/>
            </a:rPr>
            <a:t>, Electric </a:t>
          </a:r>
          <a:r>
            <a:rPr lang="ro-RO" sz="1600" b="0" kern="1200" dirty="0" err="1">
              <a:solidFill>
                <a:srgbClr val="002060"/>
              </a:solidFill>
              <a:latin typeface="Verdana" panose="020B0604030504040204" pitchFamily="34" charset="0"/>
              <a:ea typeface="Verdana" panose="020B0604030504040204" pitchFamily="34" charset="0"/>
            </a:rPr>
            <a:t>Castle</a:t>
          </a:r>
          <a:r>
            <a:rPr lang="ro-RO" sz="1600" b="0" kern="1200" dirty="0">
              <a:solidFill>
                <a:srgbClr val="002060"/>
              </a:solidFill>
              <a:latin typeface="Verdana" panose="020B0604030504040204" pitchFamily="34" charset="0"/>
              <a:ea typeface="Verdana" panose="020B0604030504040204" pitchFamily="34" charset="0"/>
            </a:rPr>
            <a:t>) </a:t>
          </a:r>
          <a:endParaRPr lang="ro-RO" sz="1600" b="0" kern="1200" dirty="0">
            <a:solidFill>
              <a:srgbClr val="002060"/>
            </a:solidFill>
            <a:latin typeface="Verdana" panose="020B0604030504040204" pitchFamily="34" charset="0"/>
            <a:ea typeface="Verdana" panose="020B0604030504040204" pitchFamily="34" charset="0"/>
            <a:cs typeface="+mn-cs"/>
          </a:endParaRPr>
        </a:p>
      </dgm:t>
    </dgm:pt>
    <dgm:pt modelId="{F7451AA0-9275-4B18-A885-6EB81ECEA033}" type="parTrans" cxnId="{59EE396C-D4B9-45F1-8815-AF21C9236427}">
      <dgm:prSet/>
      <dgm:spPr/>
      <dgm:t>
        <a:bodyPr/>
        <a:lstStyle/>
        <a:p>
          <a:endParaRPr lang="en-US"/>
        </a:p>
      </dgm:t>
    </dgm:pt>
    <dgm:pt modelId="{880B2415-E77C-40A1-B667-B24ACA00CF27}" type="sibTrans" cxnId="{59EE396C-D4B9-45F1-8815-AF21C9236427}">
      <dgm:prSet/>
      <dgm:spPr/>
      <dgm:t>
        <a:bodyPr/>
        <a:lstStyle/>
        <a:p>
          <a:endParaRPr lang="en-US"/>
        </a:p>
      </dgm:t>
    </dgm:pt>
    <dgm:pt modelId="{2953398E-4DBE-4B26-AD19-D11FFFB83262}">
      <dgm:prSet custT="1"/>
      <dgm:spPr/>
      <dgm:t>
        <a:bodyPr/>
        <a:lstStyle/>
        <a:p>
          <a:pPr algn="just" rtl="0"/>
          <a:r>
            <a:rPr lang="ro-RO" sz="2000" b="1" dirty="0">
              <a:solidFill>
                <a:srgbClr val="002060"/>
              </a:solidFill>
              <a:latin typeface="Verdana" panose="020B0604030504040204" pitchFamily="34" charset="0"/>
              <a:ea typeface="Verdana" panose="020B0604030504040204" pitchFamily="34" charset="0"/>
            </a:rPr>
            <a:t> 35.046 infracțiuni descoperite în flagrant </a:t>
          </a:r>
          <a:endParaRPr lang="en-US" sz="2000" b="1" dirty="0">
            <a:solidFill>
              <a:srgbClr val="FF0000"/>
            </a:solidFill>
            <a:latin typeface="Verdana" panose="020B0604030504040204" pitchFamily="34" charset="0"/>
            <a:ea typeface="Verdana" panose="020B0604030504040204" pitchFamily="34" charset="0"/>
          </a:endParaRPr>
        </a:p>
      </dgm:t>
    </dgm:pt>
    <dgm:pt modelId="{C6EEDD0C-A52E-4807-9966-2CA1545BEEC5}" type="parTrans" cxnId="{24BDCA4D-DAD7-47D4-952D-B466A51D4E26}">
      <dgm:prSet/>
      <dgm:spPr/>
      <dgm:t>
        <a:bodyPr/>
        <a:lstStyle/>
        <a:p>
          <a:endParaRPr lang="en-US"/>
        </a:p>
      </dgm:t>
    </dgm:pt>
    <dgm:pt modelId="{BA02107B-7360-4CA1-9082-DB464B8D5B18}" type="sibTrans" cxnId="{24BDCA4D-DAD7-47D4-952D-B466A51D4E26}">
      <dgm:prSet/>
      <dgm:spPr/>
      <dgm:t>
        <a:bodyPr/>
        <a:lstStyle/>
        <a:p>
          <a:endParaRPr lang="en-US"/>
        </a:p>
      </dgm:t>
    </dgm:pt>
    <dgm:pt modelId="{DDC1AAB9-1C41-4C41-B58B-9592C841496D}">
      <dgm:prSet custT="1"/>
      <dgm:spPr/>
      <dgm:t>
        <a:bodyPr/>
        <a:lstStyle/>
        <a:p>
          <a:pPr algn="just" rtl="0"/>
          <a:r>
            <a:rPr lang="ro-RO" sz="2000" b="1" dirty="0">
              <a:solidFill>
                <a:srgbClr val="002060"/>
              </a:solidFill>
              <a:latin typeface="Verdana" panose="020B0604030504040204" pitchFamily="34" charset="0"/>
              <a:ea typeface="Verdana" panose="020B0604030504040204" pitchFamily="34" charset="0"/>
            </a:rPr>
            <a:t>9.292 infracțiuni constatate pe timpul executării misiunilor de asigurare ordine publică</a:t>
          </a:r>
          <a:endParaRPr lang="en-US" sz="2000" b="1" dirty="0">
            <a:solidFill>
              <a:srgbClr val="002060"/>
            </a:solidFill>
            <a:latin typeface="Verdana" panose="020B0604030504040204" pitchFamily="34" charset="0"/>
            <a:ea typeface="Verdana" panose="020B0604030504040204" pitchFamily="34" charset="0"/>
          </a:endParaRPr>
        </a:p>
      </dgm:t>
    </dgm:pt>
    <dgm:pt modelId="{1762AFDA-4D47-4F27-B793-5E5624FE7B3A}" type="parTrans" cxnId="{314447FD-9EB4-45A9-9B14-9152DDFDA30B}">
      <dgm:prSet/>
      <dgm:spPr/>
      <dgm:t>
        <a:bodyPr/>
        <a:lstStyle/>
        <a:p>
          <a:endParaRPr lang="en-US"/>
        </a:p>
      </dgm:t>
    </dgm:pt>
    <dgm:pt modelId="{1B90B2BE-F4B5-4102-96E5-A2C68501362C}" type="sibTrans" cxnId="{314447FD-9EB4-45A9-9B14-9152DDFDA30B}">
      <dgm:prSet/>
      <dgm:spPr/>
      <dgm:t>
        <a:bodyPr/>
        <a:lstStyle/>
        <a:p>
          <a:endParaRPr lang="en-US"/>
        </a:p>
      </dgm:t>
    </dgm:pt>
    <dgm:pt modelId="{2066350E-9952-4B3A-8BE6-5B1360DA6BB8}" type="pres">
      <dgm:prSet presAssocID="{F8D594FC-DD02-43B7-913A-025CDCE2A6BD}" presName="Name0" presStyleCnt="0">
        <dgm:presLayoutVars>
          <dgm:dir/>
        </dgm:presLayoutVars>
      </dgm:prSet>
      <dgm:spPr/>
      <dgm:t>
        <a:bodyPr/>
        <a:lstStyle/>
        <a:p>
          <a:endParaRPr lang="en-US"/>
        </a:p>
      </dgm:t>
    </dgm:pt>
    <dgm:pt modelId="{111AC4A7-357D-4E81-AB14-A76F57A65CE5}" type="pres">
      <dgm:prSet presAssocID="{CEC5482A-C53D-402E-8325-B070AA3ABC59}" presName="noChildren" presStyleCnt="0"/>
      <dgm:spPr/>
    </dgm:pt>
    <dgm:pt modelId="{9EF09858-0D0D-4110-807B-FA8B81B9C4EE}" type="pres">
      <dgm:prSet presAssocID="{CEC5482A-C53D-402E-8325-B070AA3ABC59}" presName="gap" presStyleCnt="0"/>
      <dgm:spPr/>
    </dgm:pt>
    <dgm:pt modelId="{6F9DEC41-A1DF-4E46-B3F3-60BC3C79A307}" type="pres">
      <dgm:prSet presAssocID="{CEC5482A-C53D-402E-8325-B070AA3ABC59}" presName="medCircle2" presStyleLbl="vennNode1" presStyleIdx="0" presStyleCnt="4" custLinFactNeighborX="-13523" custLinFactNeighborY="-5212"/>
      <dgm:spPr/>
    </dgm:pt>
    <dgm:pt modelId="{74FCA0C5-D539-4B32-B237-56D92EA9650F}" type="pres">
      <dgm:prSet presAssocID="{CEC5482A-C53D-402E-8325-B070AA3ABC59}" presName="txLvlOnly1" presStyleLbl="revTx" presStyleIdx="0" presStyleCnt="4" custScaleX="107290" custLinFactNeighborX="13816" custLinFactNeighborY="-218"/>
      <dgm:spPr/>
      <dgm:t>
        <a:bodyPr/>
        <a:lstStyle/>
        <a:p>
          <a:endParaRPr lang="en-US"/>
        </a:p>
      </dgm:t>
    </dgm:pt>
    <dgm:pt modelId="{CE77A6C7-4EEA-41F9-8DE3-8C38852D83E4}" type="pres">
      <dgm:prSet presAssocID="{BB6EC5EA-4008-4709-9EFB-DEC9CDCB5B2F}" presName="noChildren" presStyleCnt="0"/>
      <dgm:spPr/>
    </dgm:pt>
    <dgm:pt modelId="{5F6B49A9-A40C-4670-AE69-6C895D4D0975}" type="pres">
      <dgm:prSet presAssocID="{BB6EC5EA-4008-4709-9EFB-DEC9CDCB5B2F}" presName="gap" presStyleCnt="0"/>
      <dgm:spPr/>
    </dgm:pt>
    <dgm:pt modelId="{E4D18812-5BB1-48DF-BEA2-F13C30C64E99}" type="pres">
      <dgm:prSet presAssocID="{BB6EC5EA-4008-4709-9EFB-DEC9CDCB5B2F}" presName="medCircle2" presStyleLbl="vennNode1" presStyleIdx="1" presStyleCnt="4" custLinFactNeighborX="-6940" custLinFactNeighborY="-1529"/>
      <dgm:spPr/>
    </dgm:pt>
    <dgm:pt modelId="{DC3A4C83-D8E2-4232-9A55-3F527CE1C4AF}" type="pres">
      <dgm:prSet presAssocID="{BB6EC5EA-4008-4709-9EFB-DEC9CDCB5B2F}" presName="txLvlOnly1" presStyleLbl="revTx" presStyleIdx="1" presStyleCnt="4" custScaleX="112225" custLinFactNeighborX="17458" custLinFactNeighborY="96447"/>
      <dgm:spPr/>
      <dgm:t>
        <a:bodyPr/>
        <a:lstStyle/>
        <a:p>
          <a:endParaRPr lang="en-US"/>
        </a:p>
      </dgm:t>
    </dgm:pt>
    <dgm:pt modelId="{F4A7189A-AC66-42DA-B45F-63E827C93D42}" type="pres">
      <dgm:prSet presAssocID="{2953398E-4DBE-4B26-AD19-D11FFFB83262}" presName="noChildren" presStyleCnt="0"/>
      <dgm:spPr/>
    </dgm:pt>
    <dgm:pt modelId="{B5C2F9D3-A99B-43A1-95DB-F5326E1360A3}" type="pres">
      <dgm:prSet presAssocID="{2953398E-4DBE-4B26-AD19-D11FFFB83262}" presName="gap" presStyleCnt="0"/>
      <dgm:spPr/>
    </dgm:pt>
    <dgm:pt modelId="{6F97C315-460D-49A3-B6E1-DCE4792CFE2A}" type="pres">
      <dgm:prSet presAssocID="{2953398E-4DBE-4B26-AD19-D11FFFB83262}" presName="medCircle2" presStyleLbl="vennNode1" presStyleIdx="2" presStyleCnt="4" custLinFactNeighborX="-3970" custLinFactNeighborY="-3180"/>
      <dgm:spPr/>
    </dgm:pt>
    <dgm:pt modelId="{6D91A803-AB70-40DD-BC4B-C6803A598ACF}" type="pres">
      <dgm:prSet presAssocID="{2953398E-4DBE-4B26-AD19-D11FFFB83262}" presName="txLvlOnly1" presStyleLbl="revTx" presStyleIdx="2" presStyleCnt="4" custScaleX="112845" custLinFactY="-12683" custLinFactNeighborX="16011" custLinFactNeighborY="-100000"/>
      <dgm:spPr/>
      <dgm:t>
        <a:bodyPr/>
        <a:lstStyle/>
        <a:p>
          <a:endParaRPr lang="en-US"/>
        </a:p>
      </dgm:t>
    </dgm:pt>
    <dgm:pt modelId="{3D4AC9D2-2D84-4E45-B339-8AA86FE835C4}" type="pres">
      <dgm:prSet presAssocID="{DDC1AAB9-1C41-4C41-B58B-9592C841496D}" presName="noChildren" presStyleCnt="0"/>
      <dgm:spPr/>
    </dgm:pt>
    <dgm:pt modelId="{326660D0-E20D-45E6-9258-FA7B7684886A}" type="pres">
      <dgm:prSet presAssocID="{DDC1AAB9-1C41-4C41-B58B-9592C841496D}" presName="gap" presStyleCnt="0"/>
      <dgm:spPr/>
    </dgm:pt>
    <dgm:pt modelId="{179CD546-0D93-4477-8D9D-1B6741641A45}" type="pres">
      <dgm:prSet presAssocID="{DDC1AAB9-1C41-4C41-B58B-9592C841496D}" presName="medCircle2" presStyleLbl="vennNode1" presStyleIdx="3" presStyleCnt="4"/>
      <dgm:spPr/>
    </dgm:pt>
    <dgm:pt modelId="{EA07193D-8B2E-4A92-8DEF-0A3A31EAB888}" type="pres">
      <dgm:prSet presAssocID="{DDC1AAB9-1C41-4C41-B58B-9592C841496D}" presName="txLvlOnly1" presStyleLbl="revTx" presStyleIdx="3" presStyleCnt="4" custScaleX="112890" custLinFactNeighborX="17050" custLinFactNeighborY="2298"/>
      <dgm:spPr/>
      <dgm:t>
        <a:bodyPr/>
        <a:lstStyle/>
        <a:p>
          <a:endParaRPr lang="en-US"/>
        </a:p>
      </dgm:t>
    </dgm:pt>
  </dgm:ptLst>
  <dgm:cxnLst>
    <dgm:cxn modelId="{C0F3351A-658D-460D-9134-10FB5F676922}" type="presOf" srcId="{DDC1AAB9-1C41-4C41-B58B-9592C841496D}" destId="{EA07193D-8B2E-4A92-8DEF-0A3A31EAB888}" srcOrd="0" destOrd="0" presId="urn:microsoft.com/office/officeart/2008/layout/VerticalCircleList"/>
    <dgm:cxn modelId="{2881772C-8EE7-4705-BB87-263A570A3DA9}" srcId="{F8D594FC-DD02-43B7-913A-025CDCE2A6BD}" destId="{CEC5482A-C53D-402E-8325-B070AA3ABC59}" srcOrd="0" destOrd="0" parTransId="{A69F110D-B184-4DC6-AE4C-85F507A381B9}" sibTransId="{42360517-CEB1-468A-9421-297FE086AD71}"/>
    <dgm:cxn modelId="{9C069AFB-2975-4681-97E8-7A8B2C1E621A}" type="presOf" srcId="{F8D594FC-DD02-43B7-913A-025CDCE2A6BD}" destId="{2066350E-9952-4B3A-8BE6-5B1360DA6BB8}" srcOrd="0" destOrd="0" presId="urn:microsoft.com/office/officeart/2008/layout/VerticalCircleList"/>
    <dgm:cxn modelId="{24BDCA4D-DAD7-47D4-952D-B466A51D4E26}" srcId="{F8D594FC-DD02-43B7-913A-025CDCE2A6BD}" destId="{2953398E-4DBE-4B26-AD19-D11FFFB83262}" srcOrd="2" destOrd="0" parTransId="{C6EEDD0C-A52E-4807-9966-2CA1545BEEC5}" sibTransId="{BA02107B-7360-4CA1-9082-DB464B8D5B18}"/>
    <dgm:cxn modelId="{01357B8D-B102-4FD8-BC34-13DC61D36FB9}" type="presOf" srcId="{CEC5482A-C53D-402E-8325-B070AA3ABC59}" destId="{74FCA0C5-D539-4B32-B237-56D92EA9650F}" srcOrd="0" destOrd="0" presId="urn:microsoft.com/office/officeart/2008/layout/VerticalCircleList"/>
    <dgm:cxn modelId="{3E9ED32A-08CA-4C79-8298-D065BBBA33F4}" type="presOf" srcId="{BB6EC5EA-4008-4709-9EFB-DEC9CDCB5B2F}" destId="{DC3A4C83-D8E2-4232-9A55-3F527CE1C4AF}" srcOrd="0" destOrd="0" presId="urn:microsoft.com/office/officeart/2008/layout/VerticalCircleList"/>
    <dgm:cxn modelId="{59EE396C-D4B9-45F1-8815-AF21C9236427}" srcId="{F8D594FC-DD02-43B7-913A-025CDCE2A6BD}" destId="{BB6EC5EA-4008-4709-9EFB-DEC9CDCB5B2F}" srcOrd="1" destOrd="0" parTransId="{F7451AA0-9275-4B18-A885-6EB81ECEA033}" sibTransId="{880B2415-E77C-40A1-B667-B24ACA00CF27}"/>
    <dgm:cxn modelId="{B7F45170-4FD6-4DC9-995C-94BFFD487801}" type="presOf" srcId="{2953398E-4DBE-4B26-AD19-D11FFFB83262}" destId="{6D91A803-AB70-40DD-BC4B-C6803A598ACF}" srcOrd="0" destOrd="0" presId="urn:microsoft.com/office/officeart/2008/layout/VerticalCircleList"/>
    <dgm:cxn modelId="{314447FD-9EB4-45A9-9B14-9152DDFDA30B}" srcId="{F8D594FC-DD02-43B7-913A-025CDCE2A6BD}" destId="{DDC1AAB9-1C41-4C41-B58B-9592C841496D}" srcOrd="3" destOrd="0" parTransId="{1762AFDA-4D47-4F27-B793-5E5624FE7B3A}" sibTransId="{1B90B2BE-F4B5-4102-96E5-A2C68501362C}"/>
    <dgm:cxn modelId="{548124F2-B17C-49B4-9BE5-9FE386542171}" type="presParOf" srcId="{2066350E-9952-4B3A-8BE6-5B1360DA6BB8}" destId="{111AC4A7-357D-4E81-AB14-A76F57A65CE5}" srcOrd="0" destOrd="0" presId="urn:microsoft.com/office/officeart/2008/layout/VerticalCircleList"/>
    <dgm:cxn modelId="{548FDEB6-2863-47CA-B16E-A8CBB88E4630}" type="presParOf" srcId="{111AC4A7-357D-4E81-AB14-A76F57A65CE5}" destId="{9EF09858-0D0D-4110-807B-FA8B81B9C4EE}" srcOrd="0" destOrd="0" presId="urn:microsoft.com/office/officeart/2008/layout/VerticalCircleList"/>
    <dgm:cxn modelId="{3CE26109-4F58-48CD-854D-06B472F99F29}" type="presParOf" srcId="{111AC4A7-357D-4E81-AB14-A76F57A65CE5}" destId="{6F9DEC41-A1DF-4E46-B3F3-60BC3C79A307}" srcOrd="1" destOrd="0" presId="urn:microsoft.com/office/officeart/2008/layout/VerticalCircleList"/>
    <dgm:cxn modelId="{68E6696A-51B7-4437-B38E-549485E692E5}" type="presParOf" srcId="{111AC4A7-357D-4E81-AB14-A76F57A65CE5}" destId="{74FCA0C5-D539-4B32-B237-56D92EA9650F}" srcOrd="2" destOrd="0" presId="urn:microsoft.com/office/officeart/2008/layout/VerticalCircleList"/>
    <dgm:cxn modelId="{8A234D7F-E83D-4E50-AF77-7B12905B06C0}" type="presParOf" srcId="{2066350E-9952-4B3A-8BE6-5B1360DA6BB8}" destId="{CE77A6C7-4EEA-41F9-8DE3-8C38852D83E4}" srcOrd="1" destOrd="0" presId="urn:microsoft.com/office/officeart/2008/layout/VerticalCircleList"/>
    <dgm:cxn modelId="{F9015263-1FDD-495F-A47E-FBA8DC5A164A}" type="presParOf" srcId="{CE77A6C7-4EEA-41F9-8DE3-8C38852D83E4}" destId="{5F6B49A9-A40C-4670-AE69-6C895D4D0975}" srcOrd="0" destOrd="0" presId="urn:microsoft.com/office/officeart/2008/layout/VerticalCircleList"/>
    <dgm:cxn modelId="{8018E1C5-3154-4FC4-832F-5E56D0C8689E}" type="presParOf" srcId="{CE77A6C7-4EEA-41F9-8DE3-8C38852D83E4}" destId="{E4D18812-5BB1-48DF-BEA2-F13C30C64E99}" srcOrd="1" destOrd="0" presId="urn:microsoft.com/office/officeart/2008/layout/VerticalCircleList"/>
    <dgm:cxn modelId="{5A151910-A057-4D48-88A5-91B5418F94ED}" type="presParOf" srcId="{CE77A6C7-4EEA-41F9-8DE3-8C38852D83E4}" destId="{DC3A4C83-D8E2-4232-9A55-3F527CE1C4AF}" srcOrd="2" destOrd="0" presId="urn:microsoft.com/office/officeart/2008/layout/VerticalCircleList"/>
    <dgm:cxn modelId="{10F2467C-2EB8-41C2-8634-E1BA3BDB400F}" type="presParOf" srcId="{2066350E-9952-4B3A-8BE6-5B1360DA6BB8}" destId="{F4A7189A-AC66-42DA-B45F-63E827C93D42}" srcOrd="2" destOrd="0" presId="urn:microsoft.com/office/officeart/2008/layout/VerticalCircleList"/>
    <dgm:cxn modelId="{51E670FE-00E8-4BCA-A039-6EC73EB3CA2B}" type="presParOf" srcId="{F4A7189A-AC66-42DA-B45F-63E827C93D42}" destId="{B5C2F9D3-A99B-43A1-95DB-F5326E1360A3}" srcOrd="0" destOrd="0" presId="urn:microsoft.com/office/officeart/2008/layout/VerticalCircleList"/>
    <dgm:cxn modelId="{5CC0F0AF-645C-49B3-A67F-64F11E746819}" type="presParOf" srcId="{F4A7189A-AC66-42DA-B45F-63E827C93D42}" destId="{6F97C315-460D-49A3-B6E1-DCE4792CFE2A}" srcOrd="1" destOrd="0" presId="urn:microsoft.com/office/officeart/2008/layout/VerticalCircleList"/>
    <dgm:cxn modelId="{72CC20F4-BF15-44E8-8D79-475EB6C493F3}" type="presParOf" srcId="{F4A7189A-AC66-42DA-B45F-63E827C93D42}" destId="{6D91A803-AB70-40DD-BC4B-C6803A598ACF}" srcOrd="2" destOrd="0" presId="urn:microsoft.com/office/officeart/2008/layout/VerticalCircleList"/>
    <dgm:cxn modelId="{AB812469-70D7-4AED-BBAC-14362CECCEDA}" type="presParOf" srcId="{2066350E-9952-4B3A-8BE6-5B1360DA6BB8}" destId="{3D4AC9D2-2D84-4E45-B339-8AA86FE835C4}" srcOrd="3" destOrd="0" presId="urn:microsoft.com/office/officeart/2008/layout/VerticalCircleList"/>
    <dgm:cxn modelId="{59FA5AF2-41E5-413A-8AB8-17885D8E2EBD}" type="presParOf" srcId="{3D4AC9D2-2D84-4E45-B339-8AA86FE835C4}" destId="{326660D0-E20D-45E6-9258-FA7B7684886A}" srcOrd="0" destOrd="0" presId="urn:microsoft.com/office/officeart/2008/layout/VerticalCircleList"/>
    <dgm:cxn modelId="{4EFE6EA5-5FCF-4092-86DD-8003E12DF7A1}" type="presParOf" srcId="{3D4AC9D2-2D84-4E45-B339-8AA86FE835C4}" destId="{179CD546-0D93-4477-8D9D-1B6741641A45}" srcOrd="1" destOrd="0" presId="urn:microsoft.com/office/officeart/2008/layout/VerticalCircleList"/>
    <dgm:cxn modelId="{9A205A57-6024-4442-A607-012F543FA2A4}" type="presParOf" srcId="{3D4AC9D2-2D84-4E45-B339-8AA86FE835C4}" destId="{EA07193D-8B2E-4A92-8DEF-0A3A31EAB888}"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282FA6-3B85-46D4-81C2-1F4B1B1F29B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D1D4F2BE-E2EA-4821-B91D-775E57720B4E}">
      <dgm:prSet custT="1"/>
      <dgm:spPr>
        <a:solidFill>
          <a:srgbClr val="FF0000"/>
        </a:solidFill>
      </dgm:spPr>
      <dgm:t>
        <a:bodyPr/>
        <a:lstStyle/>
        <a:p>
          <a:pPr rtl="0"/>
          <a:r>
            <a:rPr lang="ro-RO" sz="1400" b="1" dirty="0">
              <a:latin typeface="Verdana" panose="020B0604030504040204" pitchFamily="34" charset="0"/>
              <a:ea typeface="Verdana" panose="020B0604030504040204" pitchFamily="34" charset="0"/>
            </a:rPr>
            <a:t>292.428</a:t>
          </a:r>
          <a:r>
            <a:rPr lang="en-US" sz="1400" b="1" dirty="0">
              <a:latin typeface="Verdana" panose="020B0604030504040204" pitchFamily="34" charset="0"/>
              <a:ea typeface="Verdana" panose="020B0604030504040204" pitchFamily="34" charset="0"/>
            </a:rPr>
            <a:t> </a:t>
          </a:r>
          <a:r>
            <a:rPr lang="ro-RO" sz="1400" b="1" dirty="0">
              <a:latin typeface="Verdana" panose="020B0604030504040204" pitchFamily="34" charset="0"/>
              <a:ea typeface="Verdana" panose="020B0604030504040204" pitchFamily="34" charset="0"/>
            </a:rPr>
            <a:t>intervenţii în situaţii de urgenţă, în medie 1.607/zi</a:t>
          </a:r>
          <a:endParaRPr lang="en-US" sz="1400" b="1" dirty="0">
            <a:latin typeface="Verdana" panose="020B0604030504040204" pitchFamily="34" charset="0"/>
            <a:ea typeface="Verdana" panose="020B0604030504040204" pitchFamily="34" charset="0"/>
          </a:endParaRPr>
        </a:p>
      </dgm:t>
    </dgm:pt>
    <dgm:pt modelId="{D3CE39BA-5D48-467C-B5F9-BA1238F4EF84}" type="parTrans" cxnId="{21282579-0F71-4A8F-A86F-90DCC0B04503}">
      <dgm:prSet/>
      <dgm:spPr/>
      <dgm:t>
        <a:bodyPr/>
        <a:lstStyle/>
        <a:p>
          <a:endParaRPr lang="en-US" sz="3200"/>
        </a:p>
      </dgm:t>
    </dgm:pt>
    <dgm:pt modelId="{E5124A80-85E7-4713-8326-694E87446F56}" type="sibTrans" cxnId="{21282579-0F71-4A8F-A86F-90DCC0B04503}">
      <dgm:prSet/>
      <dgm:spPr/>
      <dgm:t>
        <a:bodyPr/>
        <a:lstStyle/>
        <a:p>
          <a:endParaRPr lang="en-US" sz="3200"/>
        </a:p>
      </dgm:t>
    </dgm:pt>
    <dgm:pt modelId="{96238CB3-B84C-41BB-89EA-86AC67DA209C}">
      <dgm:prSet custT="1"/>
      <dgm:spPr>
        <a:solidFill>
          <a:srgbClr val="FF5050"/>
        </a:solidFill>
      </dgm:spPr>
      <dgm:t>
        <a:bodyPr/>
        <a:lstStyle/>
        <a:p>
          <a:pPr algn="just" rtl="0"/>
          <a:r>
            <a:rPr lang="ro-RO" sz="1400" b="1" dirty="0">
              <a:latin typeface="Verdana" panose="020B0604030504040204" pitchFamily="34" charset="0"/>
              <a:ea typeface="Verdana" panose="020B0604030504040204" pitchFamily="34" charset="0"/>
            </a:rPr>
            <a:t>241.459</a:t>
          </a:r>
          <a:r>
            <a:rPr lang="en-US" sz="1400" b="1" dirty="0">
              <a:latin typeface="Verdana" panose="020B0604030504040204" pitchFamily="34" charset="0"/>
              <a:ea typeface="Verdana" panose="020B0604030504040204" pitchFamily="34" charset="0"/>
            </a:rPr>
            <a:t> </a:t>
          </a:r>
          <a:r>
            <a:rPr lang="ro-RO" sz="1400" b="1" dirty="0">
              <a:latin typeface="Verdana" panose="020B0604030504040204" pitchFamily="34" charset="0"/>
              <a:ea typeface="Verdana" panose="020B0604030504040204" pitchFamily="34" charset="0"/>
            </a:rPr>
            <a:t>cazuri la care au intervenit echipajele SMURD </a:t>
          </a:r>
          <a:r>
            <a:rPr lang="ro-RO" sz="1400" b="0" dirty="0">
              <a:latin typeface="Verdana" panose="020B0604030504040204" pitchFamily="34" charset="0"/>
              <a:ea typeface="Verdana" panose="020B0604030504040204" pitchFamily="34" charset="0"/>
            </a:rPr>
            <a:t>(prim-ajutor și asistență medicală de urgență)</a:t>
          </a:r>
          <a:r>
            <a:rPr lang="ro-RO" sz="1400" b="1" dirty="0">
              <a:latin typeface="Verdana" panose="020B0604030504040204" pitchFamily="34" charset="0"/>
              <a:ea typeface="Verdana" panose="020B0604030504040204" pitchFamily="34" charset="0"/>
            </a:rPr>
            <a:t> </a:t>
          </a:r>
          <a:r>
            <a:rPr lang="ro-RO" sz="1400" b="0" dirty="0">
              <a:latin typeface="Verdana" panose="020B0604030504040204" pitchFamily="34" charset="0"/>
              <a:ea typeface="Verdana" panose="020B0604030504040204" pitchFamily="34" charset="0"/>
            </a:rPr>
            <a:t>pentru</a:t>
          </a:r>
          <a:r>
            <a:rPr lang="ro-RO" sz="1400" b="1" dirty="0">
              <a:latin typeface="Verdana" panose="020B0604030504040204" pitchFamily="34" charset="0"/>
              <a:ea typeface="Verdana" panose="020B0604030504040204" pitchFamily="34" charset="0"/>
            </a:rPr>
            <a:t> salvarea a 10.414 adulți și 540 copii</a:t>
          </a:r>
          <a:endParaRPr lang="en-US" sz="1400" b="1" dirty="0">
            <a:latin typeface="Verdana" panose="020B0604030504040204" pitchFamily="34" charset="0"/>
            <a:ea typeface="Verdana" panose="020B0604030504040204" pitchFamily="34" charset="0"/>
          </a:endParaRPr>
        </a:p>
      </dgm:t>
    </dgm:pt>
    <dgm:pt modelId="{6F79D240-3260-4A77-B981-77179270297B}" type="parTrans" cxnId="{3AB31B38-0FFD-4D07-BACD-BCC27B60E8F6}">
      <dgm:prSet/>
      <dgm:spPr/>
      <dgm:t>
        <a:bodyPr/>
        <a:lstStyle/>
        <a:p>
          <a:endParaRPr lang="en-US" sz="3200"/>
        </a:p>
      </dgm:t>
    </dgm:pt>
    <dgm:pt modelId="{3AD28240-9657-4467-A7EB-514300BD240E}" type="sibTrans" cxnId="{3AB31B38-0FFD-4D07-BACD-BCC27B60E8F6}">
      <dgm:prSet/>
      <dgm:spPr/>
      <dgm:t>
        <a:bodyPr/>
        <a:lstStyle/>
        <a:p>
          <a:endParaRPr lang="en-US" sz="3200"/>
        </a:p>
      </dgm:t>
    </dgm:pt>
    <dgm:pt modelId="{13F8AB1C-7ACD-4EF8-80D5-79AF08947492}">
      <dgm:prSet custT="1"/>
      <dgm:spPr>
        <a:solidFill>
          <a:srgbClr val="FF6600"/>
        </a:solidFill>
      </dgm:spPr>
      <dgm:t>
        <a:bodyPr/>
        <a:lstStyle/>
        <a:p>
          <a:pPr algn="just" rtl="0"/>
          <a:r>
            <a:rPr lang="ro-RO" sz="1400" b="1" kern="1200" dirty="0">
              <a:solidFill>
                <a:prstClr val="white"/>
              </a:solidFill>
              <a:latin typeface="Verdana" panose="020B0604030504040204" pitchFamily="34" charset="0"/>
              <a:ea typeface="Verdana" panose="020B0604030504040204" pitchFamily="34" charset="0"/>
              <a:cs typeface="+mn-cs"/>
            </a:rPr>
            <a:t>18.495 incendii și incendii de vegetație uscată; 3 misiuni de stingere a  incendiilor de </a:t>
          </a:r>
          <a:r>
            <a:rPr lang="ro-RO" sz="1400" b="1" kern="1200" dirty="0" err="1">
              <a:solidFill>
                <a:prstClr val="white"/>
              </a:solidFill>
              <a:latin typeface="Verdana" panose="020B0604030504040204" pitchFamily="34" charset="0"/>
              <a:ea typeface="Verdana" panose="020B0604030504040204" pitchFamily="34" charset="0"/>
              <a:cs typeface="+mn-cs"/>
            </a:rPr>
            <a:t>vegetaţie</a:t>
          </a:r>
          <a:r>
            <a:rPr lang="ro-RO" sz="1400" b="1" kern="1200" dirty="0">
              <a:solidFill>
                <a:prstClr val="white"/>
              </a:solidFill>
              <a:latin typeface="Verdana" panose="020B0604030504040204" pitchFamily="34" charset="0"/>
              <a:ea typeface="Verdana" panose="020B0604030504040204" pitchFamily="34" charset="0"/>
              <a:cs typeface="+mn-cs"/>
            </a:rPr>
            <a:t>, cu ajutorul noilor elicoptere Black </a:t>
          </a:r>
          <a:r>
            <a:rPr lang="ro-RO" sz="1400" b="1" kern="1200" dirty="0" err="1">
              <a:solidFill>
                <a:prstClr val="white"/>
              </a:solidFill>
              <a:latin typeface="Verdana" panose="020B0604030504040204" pitchFamily="34" charset="0"/>
              <a:ea typeface="Verdana" panose="020B0604030504040204" pitchFamily="34" charset="0"/>
              <a:cs typeface="+mn-cs"/>
            </a:rPr>
            <a:t>Hawk</a:t>
          </a:r>
          <a:r>
            <a:rPr lang="ro-RO" sz="1400" b="1" kern="1200" dirty="0">
              <a:solidFill>
                <a:prstClr val="white"/>
              </a:solidFill>
              <a:latin typeface="Verdana" panose="020B0604030504040204" pitchFamily="34" charset="0"/>
              <a:ea typeface="Verdana" panose="020B0604030504040204" pitchFamily="34" charset="0"/>
              <a:cs typeface="+mn-cs"/>
            </a:rPr>
            <a:t>, în </a:t>
          </a:r>
          <a:r>
            <a:rPr lang="ro-RO" sz="1400" b="1" kern="1200" dirty="0" err="1">
              <a:solidFill>
                <a:prstClr val="white"/>
              </a:solidFill>
              <a:latin typeface="Verdana" panose="020B0604030504040204" pitchFamily="34" charset="0"/>
              <a:ea typeface="Verdana" panose="020B0604030504040204" pitchFamily="34" charset="0"/>
              <a:cs typeface="+mn-cs"/>
            </a:rPr>
            <a:t>judeţele</a:t>
          </a:r>
          <a:r>
            <a:rPr lang="ro-RO" sz="1400" b="1" kern="1200" dirty="0">
              <a:solidFill>
                <a:prstClr val="white"/>
              </a:solidFill>
              <a:latin typeface="Verdana" panose="020B0604030504040204" pitchFamily="34" charset="0"/>
              <a:ea typeface="Verdana" panose="020B0604030504040204" pitchFamily="34" charset="0"/>
              <a:cs typeface="+mn-cs"/>
            </a:rPr>
            <a:t> Bacău, </a:t>
          </a:r>
          <a:r>
            <a:rPr lang="ro-RO" sz="1400" b="1" kern="1200" dirty="0" err="1">
              <a:solidFill>
                <a:prstClr val="white"/>
              </a:solidFill>
              <a:latin typeface="Verdana" panose="020B0604030504040204" pitchFamily="34" charset="0"/>
              <a:ea typeface="Verdana" panose="020B0604030504040204" pitchFamily="34" charset="0"/>
              <a:cs typeface="+mn-cs"/>
            </a:rPr>
            <a:t>Mehedinţi</a:t>
          </a:r>
          <a:r>
            <a:rPr lang="ro-RO" sz="1400" b="1" kern="1200" dirty="0">
              <a:solidFill>
                <a:prstClr val="white"/>
              </a:solidFill>
              <a:latin typeface="Verdana" panose="020B0604030504040204" pitchFamily="34" charset="0"/>
              <a:ea typeface="Verdana" panose="020B0604030504040204" pitchFamily="34" charset="0"/>
              <a:cs typeface="+mn-cs"/>
            </a:rPr>
            <a:t> </a:t>
          </a:r>
          <a:r>
            <a:rPr lang="ro-RO" sz="1400" b="1" kern="1200" dirty="0" err="1">
              <a:solidFill>
                <a:prstClr val="white"/>
              </a:solidFill>
              <a:latin typeface="Verdana" panose="020B0604030504040204" pitchFamily="34" charset="0"/>
              <a:ea typeface="Verdana" panose="020B0604030504040204" pitchFamily="34" charset="0"/>
              <a:cs typeface="+mn-cs"/>
            </a:rPr>
            <a:t>şi</a:t>
          </a:r>
          <a:r>
            <a:rPr lang="ro-RO" sz="1400" b="1" kern="1200" dirty="0">
              <a:solidFill>
                <a:prstClr val="white"/>
              </a:solidFill>
              <a:latin typeface="Verdana" panose="020B0604030504040204" pitchFamily="34" charset="0"/>
              <a:ea typeface="Verdana" panose="020B0604030504040204" pitchFamily="34" charset="0"/>
              <a:cs typeface="+mn-cs"/>
            </a:rPr>
            <a:t> </a:t>
          </a:r>
          <a:r>
            <a:rPr lang="ro-RO" sz="1400" b="1" kern="1200" dirty="0" err="1">
              <a:solidFill>
                <a:prstClr val="white"/>
              </a:solidFill>
              <a:latin typeface="Verdana" panose="020B0604030504040204" pitchFamily="34" charset="0"/>
              <a:ea typeface="Verdana" panose="020B0604030504040204" pitchFamily="34" charset="0"/>
              <a:cs typeface="+mn-cs"/>
            </a:rPr>
            <a:t>Braşov</a:t>
          </a:r>
          <a:r>
            <a:rPr lang="ro-RO" sz="1400" b="1" kern="1200" dirty="0">
              <a:solidFill>
                <a:prstClr val="white"/>
              </a:solidFill>
              <a:latin typeface="Verdana" panose="020B0604030504040204" pitchFamily="34" charset="0"/>
              <a:ea typeface="Verdana" panose="020B0604030504040204" pitchFamily="34" charset="0"/>
              <a:cs typeface="+mn-cs"/>
            </a:rPr>
            <a:t>.  </a:t>
          </a:r>
          <a:endParaRPr lang="en-US" sz="1400" b="1" kern="1200" dirty="0">
            <a:solidFill>
              <a:prstClr val="white"/>
            </a:solidFill>
            <a:latin typeface="Verdana" panose="020B0604030504040204" pitchFamily="34" charset="0"/>
            <a:ea typeface="Verdana" panose="020B0604030504040204" pitchFamily="34" charset="0"/>
            <a:cs typeface="+mn-cs"/>
          </a:endParaRPr>
        </a:p>
      </dgm:t>
    </dgm:pt>
    <dgm:pt modelId="{5D18C2FE-556A-4C49-A2F6-B1D41C44619F}" type="parTrans" cxnId="{B5E0E540-071C-44FD-BCA7-645C804EBF52}">
      <dgm:prSet/>
      <dgm:spPr/>
      <dgm:t>
        <a:bodyPr/>
        <a:lstStyle/>
        <a:p>
          <a:endParaRPr lang="en-US" sz="3200"/>
        </a:p>
      </dgm:t>
    </dgm:pt>
    <dgm:pt modelId="{6F5DB903-B915-49E0-875D-DFDBA7687CA2}" type="sibTrans" cxnId="{B5E0E540-071C-44FD-BCA7-645C804EBF52}">
      <dgm:prSet/>
      <dgm:spPr/>
      <dgm:t>
        <a:bodyPr/>
        <a:lstStyle/>
        <a:p>
          <a:endParaRPr lang="en-US" sz="3200"/>
        </a:p>
      </dgm:t>
    </dgm:pt>
    <dgm:pt modelId="{61BEA0EE-DF62-4526-9309-CEF6D27E88A9}">
      <dgm:prSet custT="1"/>
      <dgm:spPr>
        <a:solidFill>
          <a:srgbClr val="FF6600">
            <a:alpha val="66000"/>
          </a:srgbClr>
        </a:solidFill>
      </dgm:spPr>
      <dgm:t>
        <a:bodyPr/>
        <a:lstStyle/>
        <a:p>
          <a:pPr algn="just" rtl="0"/>
          <a:r>
            <a:rPr lang="ro-RO" sz="1400" b="1" kern="1200" dirty="0">
              <a:latin typeface="Verdana" panose="020B0604030504040204" pitchFamily="34" charset="0"/>
              <a:ea typeface="Verdana" panose="020B0604030504040204" pitchFamily="34" charset="0"/>
            </a:rPr>
            <a:t>15.283</a:t>
          </a:r>
          <a:r>
            <a:rPr lang="en-US" sz="1400" b="1" kern="1200" dirty="0">
              <a:latin typeface="Verdana" panose="020B0604030504040204" pitchFamily="34" charset="0"/>
              <a:ea typeface="Verdana" panose="020B0604030504040204" pitchFamily="34" charset="0"/>
            </a:rPr>
            <a:t> </a:t>
          </a:r>
          <a:r>
            <a:rPr lang="ro-RO" sz="1400" b="1" kern="1200" dirty="0">
              <a:latin typeface="Verdana" panose="020B0604030504040204" pitchFamily="34" charset="0"/>
              <a:ea typeface="Verdana" panose="020B0604030504040204" pitchFamily="34" charset="0"/>
            </a:rPr>
            <a:t>acțiuni pentru protecția comunităților</a:t>
          </a:r>
          <a:r>
            <a:rPr lang="en-US" sz="1400" b="1" kern="1200" dirty="0">
              <a:latin typeface="Verdana" panose="020B0604030504040204" pitchFamily="34" charset="0"/>
              <a:ea typeface="Verdana" panose="020B0604030504040204" pitchFamily="34" charset="0"/>
            </a:rPr>
            <a:t>, 1</a:t>
          </a:r>
          <a:r>
            <a:rPr lang="ro-RO" sz="1400" b="1" kern="1200" dirty="0">
              <a:latin typeface="Verdana" panose="020B0604030504040204" pitchFamily="34" charset="0"/>
              <a:ea typeface="Verdana" panose="020B0604030504040204" pitchFamily="34" charset="0"/>
            </a:rPr>
            <a:t>0.043</a:t>
          </a:r>
          <a:r>
            <a:rPr lang="en-US" sz="1400" b="1" kern="1200" dirty="0">
              <a:latin typeface="Verdana" panose="020B0604030504040204" pitchFamily="34" charset="0"/>
              <a:ea typeface="Verdana" panose="020B0604030504040204" pitchFamily="34" charset="0"/>
            </a:rPr>
            <a:t> </a:t>
          </a:r>
          <a:r>
            <a:rPr lang="ro-RO" sz="1400" b="1" kern="1200" dirty="0">
              <a:latin typeface="Verdana" panose="020B0604030504040204" pitchFamily="34" charset="0"/>
              <a:ea typeface="Verdana" panose="020B0604030504040204" pitchFamily="34" charset="0"/>
            </a:rPr>
            <a:t>acțiuni</a:t>
          </a:r>
          <a:r>
            <a:rPr lang="en-US" sz="1400" b="1" kern="1200" dirty="0">
              <a:latin typeface="Verdana" panose="020B0604030504040204" pitchFamily="34" charset="0"/>
              <a:ea typeface="Verdana" panose="020B0604030504040204" pitchFamily="34" charset="0"/>
            </a:rPr>
            <a:t> de asistență persoane </a:t>
          </a:r>
          <a:r>
            <a:rPr lang="en-US" sz="1400" b="0" kern="1200" dirty="0" err="1">
              <a:latin typeface="Verdana" panose="020B0604030504040204" pitchFamily="34" charset="0"/>
              <a:ea typeface="Verdana" panose="020B0604030504040204" pitchFamily="34" charset="0"/>
            </a:rPr>
            <a:t>și</a:t>
          </a:r>
          <a:r>
            <a:rPr lang="en-US" sz="1400" b="0" kern="1200" dirty="0">
              <a:latin typeface="Verdana" panose="020B0604030504040204" pitchFamily="34" charset="0"/>
              <a:ea typeface="Verdana" panose="020B0604030504040204" pitchFamily="34" charset="0"/>
            </a:rPr>
            <a:t> </a:t>
          </a:r>
          <a:r>
            <a:rPr lang="ro-RO" sz="1400" b="1" kern="1200" dirty="0">
              <a:solidFill>
                <a:prstClr val="white"/>
              </a:solidFill>
              <a:latin typeface="Verdana" panose="020B0604030504040204" pitchFamily="34" charset="0"/>
              <a:ea typeface="Verdana" panose="020B0604030504040204" pitchFamily="34" charset="0"/>
              <a:cs typeface="+mn-cs"/>
            </a:rPr>
            <a:t>7.148</a:t>
          </a:r>
          <a:r>
            <a:rPr lang="en-US" sz="1400" b="1" kern="1200" dirty="0">
              <a:solidFill>
                <a:prstClr val="white"/>
              </a:solidFill>
              <a:latin typeface="Verdana" panose="020B0604030504040204" pitchFamily="34" charset="0"/>
              <a:ea typeface="Verdana" panose="020B0604030504040204" pitchFamily="34" charset="0"/>
              <a:cs typeface="+mn-cs"/>
            </a:rPr>
            <a:t> </a:t>
          </a:r>
          <a:r>
            <a:rPr lang="ro-RO" sz="1400" b="1" kern="1200" dirty="0">
              <a:latin typeface="Verdana" panose="020B0604030504040204" pitchFamily="34" charset="0"/>
              <a:ea typeface="Verdana" panose="020B0604030504040204" pitchFamily="34" charset="0"/>
            </a:rPr>
            <a:t>alte tipuri de misiuni </a:t>
          </a:r>
          <a:endParaRPr lang="en-US" sz="1400" b="1" kern="1200" dirty="0">
            <a:latin typeface="Verdana" panose="020B0604030504040204" pitchFamily="34" charset="0"/>
            <a:ea typeface="Verdana" panose="020B0604030504040204" pitchFamily="34" charset="0"/>
          </a:endParaRPr>
        </a:p>
      </dgm:t>
    </dgm:pt>
    <dgm:pt modelId="{1B8B586C-4A5F-4526-AD8A-FA77B37386E6}" type="parTrans" cxnId="{2C7F95CB-BAE2-4E84-9A31-8E2128588304}">
      <dgm:prSet/>
      <dgm:spPr/>
      <dgm:t>
        <a:bodyPr/>
        <a:lstStyle/>
        <a:p>
          <a:endParaRPr lang="en-US" sz="3200"/>
        </a:p>
      </dgm:t>
    </dgm:pt>
    <dgm:pt modelId="{58226220-2B44-4015-BE82-795EFE2C7C23}" type="sibTrans" cxnId="{2C7F95CB-BAE2-4E84-9A31-8E2128588304}">
      <dgm:prSet/>
      <dgm:spPr/>
      <dgm:t>
        <a:bodyPr/>
        <a:lstStyle/>
        <a:p>
          <a:endParaRPr lang="en-US" sz="3200"/>
        </a:p>
      </dgm:t>
    </dgm:pt>
    <dgm:pt modelId="{A9918200-D4A8-46DC-B6F7-9CE53AAB6B21}">
      <dgm:prSet custT="1"/>
      <dgm:spPr>
        <a:solidFill>
          <a:schemeClr val="accent2">
            <a:lumMod val="75000"/>
            <a:alpha val="61000"/>
          </a:schemeClr>
        </a:solidFill>
      </dgm:spPr>
      <dgm:t>
        <a:bodyPr/>
        <a:lstStyle/>
        <a:p>
          <a:pPr algn="just" rtl="0"/>
          <a:r>
            <a:rPr lang="ro-RO" sz="1400" b="1" dirty="0">
              <a:latin typeface="Verdana" panose="020B0604030504040204" pitchFamily="34" charset="0"/>
              <a:ea typeface="Verdana" panose="020B0604030504040204" pitchFamily="34" charset="0"/>
            </a:rPr>
            <a:t>162 de misiuni de monitorizare trafic rutier cu sprijinul celor 4 elicoptere </a:t>
          </a:r>
          <a:r>
            <a:rPr lang="ro-RO" sz="1400" b="1" dirty="0" err="1">
              <a:latin typeface="Verdana" panose="020B0604030504040204" pitchFamily="34" charset="0"/>
              <a:ea typeface="Verdana" panose="020B0604030504040204" pitchFamily="34" charset="0"/>
            </a:rPr>
            <a:t>şi</a:t>
          </a:r>
          <a:r>
            <a:rPr lang="ro-RO" sz="1400" b="1" dirty="0">
              <a:latin typeface="Verdana" panose="020B0604030504040204" pitchFamily="34" charset="0"/>
              <a:ea typeface="Verdana" panose="020B0604030504040204" pitchFamily="34" charset="0"/>
            </a:rPr>
            <a:t> a sistemelor </a:t>
          </a:r>
          <a:r>
            <a:rPr lang="ro-RO" sz="1400" b="1" dirty="0" err="1">
              <a:latin typeface="Verdana" panose="020B0604030504040204" pitchFamily="34" charset="0"/>
              <a:ea typeface="Verdana" panose="020B0604030504040204" pitchFamily="34" charset="0"/>
            </a:rPr>
            <a:t>electrono</a:t>
          </a:r>
          <a:r>
            <a:rPr lang="ro-RO" sz="1400" b="1" dirty="0">
              <a:latin typeface="Verdana" panose="020B0604030504040204" pitchFamily="34" charset="0"/>
              <a:ea typeface="Verdana" panose="020B0604030504040204" pitchFamily="34" charset="0"/>
            </a:rPr>
            <a:t>-optice de supraveghere </a:t>
          </a:r>
          <a:r>
            <a:rPr lang="ro-RO" sz="1400" b="1" dirty="0" err="1">
              <a:latin typeface="Verdana" panose="020B0604030504040204" pitchFamily="34" charset="0"/>
              <a:ea typeface="Verdana" panose="020B0604030504040204" pitchFamily="34" charset="0"/>
            </a:rPr>
            <a:t>achiziţionate</a:t>
          </a:r>
          <a:r>
            <a:rPr lang="ro-RO" sz="1400" b="1" dirty="0">
              <a:latin typeface="Verdana" panose="020B0604030504040204" pitchFamily="34" charset="0"/>
              <a:ea typeface="Verdana" panose="020B0604030504040204" pitchFamily="34" charset="0"/>
            </a:rPr>
            <a:t> în cadrului proiectului </a:t>
          </a:r>
          <a:r>
            <a:rPr lang="ro-RO" sz="1400" b="1" dirty="0" err="1">
              <a:latin typeface="Verdana" panose="020B0604030504040204" pitchFamily="34" charset="0"/>
              <a:ea typeface="Verdana" panose="020B0604030504040204" pitchFamily="34" charset="0"/>
            </a:rPr>
            <a:t>HeliPol</a:t>
          </a:r>
          <a:endParaRPr lang="en-US" sz="1400" b="1" dirty="0">
            <a:latin typeface="Verdana" panose="020B0604030504040204" pitchFamily="34" charset="0"/>
            <a:ea typeface="Verdana" panose="020B0604030504040204" pitchFamily="34" charset="0"/>
          </a:endParaRPr>
        </a:p>
      </dgm:t>
    </dgm:pt>
    <dgm:pt modelId="{56FAD7D6-C8FC-4BD4-BFDD-AC1BC6170EB3}" type="parTrans" cxnId="{189DFD39-5C32-4C9D-88D2-78F44B9ECC20}">
      <dgm:prSet/>
      <dgm:spPr/>
      <dgm:t>
        <a:bodyPr/>
        <a:lstStyle/>
        <a:p>
          <a:endParaRPr lang="en-US" sz="3200"/>
        </a:p>
      </dgm:t>
    </dgm:pt>
    <dgm:pt modelId="{D8DF325F-8DC8-41A9-A885-9A96342B933D}" type="sibTrans" cxnId="{189DFD39-5C32-4C9D-88D2-78F44B9ECC20}">
      <dgm:prSet/>
      <dgm:spPr/>
      <dgm:t>
        <a:bodyPr/>
        <a:lstStyle/>
        <a:p>
          <a:endParaRPr lang="en-US" sz="3200"/>
        </a:p>
      </dgm:t>
    </dgm:pt>
    <dgm:pt modelId="{4515393B-EA64-4219-A685-8C65E4D70B1E}">
      <dgm:prSet custT="1"/>
      <dgm:spPr>
        <a:solidFill>
          <a:srgbClr val="FFC000">
            <a:alpha val="74000"/>
          </a:srgbClr>
        </a:solidFill>
      </dgm:spPr>
      <dgm:t>
        <a:bodyPr/>
        <a:lstStyle/>
        <a:p>
          <a:pPr algn="just" rtl="0"/>
          <a:r>
            <a:rPr lang="ro-RO" sz="1400" b="1" dirty="0">
              <a:latin typeface="Verdana" panose="020B0604030504040204" pitchFamily="34" charset="0"/>
              <a:ea typeface="Verdana" panose="020B0604030504040204" pitchFamily="34" charset="0"/>
            </a:rPr>
            <a:t>RO-ALERT: 1425 mesaje (prezența animalelor periculoase, fenomenele hidrometeorologice periculoase, copii dispăruți, incendii,  transport produse periculoase, riscuri la adresa securității naționale, riscuri biologice)</a:t>
          </a:r>
          <a:endParaRPr lang="en-US" sz="1400" b="0" dirty="0">
            <a:latin typeface="Verdana" panose="020B0604030504040204" pitchFamily="34" charset="0"/>
            <a:ea typeface="Verdana" panose="020B0604030504040204" pitchFamily="34" charset="0"/>
          </a:endParaRPr>
        </a:p>
      </dgm:t>
    </dgm:pt>
    <dgm:pt modelId="{A509F373-4F9F-41CE-952A-74659369EFEE}" type="parTrans" cxnId="{4C544A2F-7585-4F36-AB1F-4A8CB7D0881D}">
      <dgm:prSet/>
      <dgm:spPr/>
      <dgm:t>
        <a:bodyPr/>
        <a:lstStyle/>
        <a:p>
          <a:endParaRPr lang="en-US" sz="3200"/>
        </a:p>
      </dgm:t>
    </dgm:pt>
    <dgm:pt modelId="{F7253DB5-2BF9-40F8-85C9-9BF0217A48F7}" type="sibTrans" cxnId="{4C544A2F-7585-4F36-AB1F-4A8CB7D0881D}">
      <dgm:prSet/>
      <dgm:spPr/>
      <dgm:t>
        <a:bodyPr/>
        <a:lstStyle/>
        <a:p>
          <a:endParaRPr lang="en-US" sz="3200"/>
        </a:p>
      </dgm:t>
    </dgm:pt>
    <dgm:pt modelId="{FCF675DE-7607-4ADE-B5A8-67F5C9E3259D}">
      <dgm:prSet custT="1"/>
      <dgm:spPr>
        <a:solidFill>
          <a:srgbClr val="FFC000">
            <a:alpha val="74000"/>
          </a:srgbClr>
        </a:solidFill>
      </dgm:spPr>
      <dgm:t>
        <a:bodyPr/>
        <a:lstStyle/>
        <a:p>
          <a:pPr algn="just"/>
          <a:r>
            <a:rPr lang="ro-RO" sz="1400" b="1" kern="1200" dirty="0">
              <a:solidFill>
                <a:prstClr val="white"/>
              </a:solidFill>
              <a:latin typeface="Verdana" panose="020B0604030504040204" pitchFamily="34" charset="0"/>
              <a:ea typeface="Verdana" panose="020B0604030504040204" pitchFamily="34" charset="0"/>
              <a:cs typeface="+mn-cs"/>
            </a:rPr>
            <a:t>La nivelul Serviciilor Salvamont și </a:t>
          </a:r>
          <a:r>
            <a:rPr lang="ro-RO" sz="1400" b="1" kern="1200" dirty="0" err="1">
              <a:solidFill>
                <a:prstClr val="white"/>
              </a:solidFill>
              <a:latin typeface="Verdana" panose="020B0604030504040204" pitchFamily="34" charset="0"/>
              <a:ea typeface="Verdana" panose="020B0604030504040204" pitchFamily="34" charset="0"/>
              <a:cs typeface="+mn-cs"/>
            </a:rPr>
            <a:t>Salvaspeo</a:t>
          </a:r>
          <a:r>
            <a:rPr lang="ro-RO" sz="1400" b="1" kern="1200" dirty="0">
              <a:solidFill>
                <a:prstClr val="white"/>
              </a:solidFill>
              <a:latin typeface="Verdana" panose="020B0604030504040204" pitchFamily="34" charset="0"/>
              <a:ea typeface="Verdana" panose="020B0604030504040204" pitchFamily="34" charset="0"/>
              <a:cs typeface="+mn-cs"/>
            </a:rPr>
            <a:t>, s-a răspuns la 3.549 de intervenții, fiind salvate 4.025 de persoane</a:t>
          </a:r>
          <a:endParaRPr lang="en-US" sz="1400" b="1" kern="1200" dirty="0">
            <a:solidFill>
              <a:prstClr val="white"/>
            </a:solidFill>
            <a:latin typeface="Verdana" panose="020B0604030504040204" pitchFamily="34" charset="0"/>
            <a:ea typeface="Verdana" panose="020B0604030504040204" pitchFamily="34" charset="0"/>
            <a:cs typeface="+mn-cs"/>
          </a:endParaRPr>
        </a:p>
      </dgm:t>
    </dgm:pt>
    <dgm:pt modelId="{4DB10394-6E51-467B-8EA5-19C39FB5B2AA}" type="parTrans" cxnId="{CA4BA14A-FE62-4B15-8635-17968FDFFCEB}">
      <dgm:prSet/>
      <dgm:spPr/>
      <dgm:t>
        <a:bodyPr/>
        <a:lstStyle/>
        <a:p>
          <a:endParaRPr lang="ro-RO" sz="3200"/>
        </a:p>
      </dgm:t>
    </dgm:pt>
    <dgm:pt modelId="{07849E19-62D9-4553-8364-EA2B642BC2FD}" type="sibTrans" cxnId="{CA4BA14A-FE62-4B15-8635-17968FDFFCEB}">
      <dgm:prSet/>
      <dgm:spPr/>
      <dgm:t>
        <a:bodyPr/>
        <a:lstStyle/>
        <a:p>
          <a:endParaRPr lang="ro-RO" sz="3200"/>
        </a:p>
      </dgm:t>
    </dgm:pt>
    <dgm:pt modelId="{785CEE38-30AA-49CA-B652-E9D8ECE13454}" type="pres">
      <dgm:prSet presAssocID="{D5282FA6-3B85-46D4-81C2-1F4B1B1F29B3}" presName="Name0" presStyleCnt="0">
        <dgm:presLayoutVars>
          <dgm:chMax val="7"/>
          <dgm:chPref val="7"/>
          <dgm:dir/>
        </dgm:presLayoutVars>
      </dgm:prSet>
      <dgm:spPr/>
      <dgm:t>
        <a:bodyPr/>
        <a:lstStyle/>
        <a:p>
          <a:endParaRPr lang="en-US"/>
        </a:p>
      </dgm:t>
    </dgm:pt>
    <dgm:pt modelId="{D5EDE59F-8401-40C8-B4B8-E79A35F2DA81}" type="pres">
      <dgm:prSet presAssocID="{D5282FA6-3B85-46D4-81C2-1F4B1B1F29B3}" presName="Name1" presStyleCnt="0"/>
      <dgm:spPr/>
    </dgm:pt>
    <dgm:pt modelId="{EB4AB4C6-5283-41C3-B75E-1BB948070BEB}" type="pres">
      <dgm:prSet presAssocID="{D5282FA6-3B85-46D4-81C2-1F4B1B1F29B3}" presName="cycle" presStyleCnt="0"/>
      <dgm:spPr/>
    </dgm:pt>
    <dgm:pt modelId="{78031213-F92A-424C-B9E0-9DD577C20A20}" type="pres">
      <dgm:prSet presAssocID="{D5282FA6-3B85-46D4-81C2-1F4B1B1F29B3}" presName="srcNode" presStyleLbl="node1" presStyleIdx="0" presStyleCnt="7"/>
      <dgm:spPr/>
    </dgm:pt>
    <dgm:pt modelId="{65DEC1E3-1406-4F96-8247-66E2F2B0611C}" type="pres">
      <dgm:prSet presAssocID="{D5282FA6-3B85-46D4-81C2-1F4B1B1F29B3}" presName="conn" presStyleLbl="parChTrans1D2" presStyleIdx="0" presStyleCnt="1"/>
      <dgm:spPr/>
      <dgm:t>
        <a:bodyPr/>
        <a:lstStyle/>
        <a:p>
          <a:endParaRPr lang="en-US"/>
        </a:p>
      </dgm:t>
    </dgm:pt>
    <dgm:pt modelId="{6193B3AD-1C54-486E-B037-D88EF84EC1DD}" type="pres">
      <dgm:prSet presAssocID="{D5282FA6-3B85-46D4-81C2-1F4B1B1F29B3}" presName="extraNode" presStyleLbl="node1" presStyleIdx="0" presStyleCnt="7"/>
      <dgm:spPr/>
    </dgm:pt>
    <dgm:pt modelId="{156676FF-9844-43FB-ACB0-9BC71EB38BDF}" type="pres">
      <dgm:prSet presAssocID="{D5282FA6-3B85-46D4-81C2-1F4B1B1F29B3}" presName="dstNode" presStyleLbl="node1" presStyleIdx="0" presStyleCnt="7"/>
      <dgm:spPr/>
    </dgm:pt>
    <dgm:pt modelId="{E5900887-F20E-4C88-9A48-61A16866DDDD}" type="pres">
      <dgm:prSet presAssocID="{D1D4F2BE-E2EA-4821-B91D-775E57720B4E}" presName="text_1" presStyleLbl="node1" presStyleIdx="0" presStyleCnt="7">
        <dgm:presLayoutVars>
          <dgm:bulletEnabled val="1"/>
        </dgm:presLayoutVars>
      </dgm:prSet>
      <dgm:spPr/>
      <dgm:t>
        <a:bodyPr/>
        <a:lstStyle/>
        <a:p>
          <a:endParaRPr lang="en-US"/>
        </a:p>
      </dgm:t>
    </dgm:pt>
    <dgm:pt modelId="{5F5716C5-ECBD-4210-A322-ADF0DEEB9C87}" type="pres">
      <dgm:prSet presAssocID="{D1D4F2BE-E2EA-4821-B91D-775E57720B4E}" presName="accent_1" presStyleCnt="0"/>
      <dgm:spPr/>
    </dgm:pt>
    <dgm:pt modelId="{1997C89D-35CB-422D-80D2-7292B0C295CE}" type="pres">
      <dgm:prSet presAssocID="{D1D4F2BE-E2EA-4821-B91D-775E57720B4E}" presName="accentRepeatNode" presStyleLbl="solidFgAcc1" presStyleIdx="0" presStyleCnt="7"/>
      <dgm:spPr>
        <a:ln>
          <a:solidFill>
            <a:srgbClr val="FF0000"/>
          </a:solidFill>
        </a:ln>
      </dgm:spPr>
    </dgm:pt>
    <dgm:pt modelId="{A83180CD-708E-4511-A5AD-51AA786616E4}" type="pres">
      <dgm:prSet presAssocID="{96238CB3-B84C-41BB-89EA-86AC67DA209C}" presName="text_2" presStyleLbl="node1" presStyleIdx="1" presStyleCnt="7">
        <dgm:presLayoutVars>
          <dgm:bulletEnabled val="1"/>
        </dgm:presLayoutVars>
      </dgm:prSet>
      <dgm:spPr/>
      <dgm:t>
        <a:bodyPr/>
        <a:lstStyle/>
        <a:p>
          <a:endParaRPr lang="en-US"/>
        </a:p>
      </dgm:t>
    </dgm:pt>
    <dgm:pt modelId="{9862D7BC-1312-4A25-A3AC-4E40711F6E7C}" type="pres">
      <dgm:prSet presAssocID="{96238CB3-B84C-41BB-89EA-86AC67DA209C}" presName="accent_2" presStyleCnt="0"/>
      <dgm:spPr/>
    </dgm:pt>
    <dgm:pt modelId="{CDBFF57F-7FB6-4E97-B336-0E9032C6B5BA}" type="pres">
      <dgm:prSet presAssocID="{96238CB3-B84C-41BB-89EA-86AC67DA209C}" presName="accentRepeatNode" presStyleLbl="solidFgAcc1" presStyleIdx="1" presStyleCnt="7"/>
      <dgm:spPr>
        <a:ln>
          <a:solidFill>
            <a:srgbClr val="FF5050"/>
          </a:solidFill>
        </a:ln>
      </dgm:spPr>
    </dgm:pt>
    <dgm:pt modelId="{A07D41AC-2611-4803-9E20-5A4ACB107E3E}" type="pres">
      <dgm:prSet presAssocID="{13F8AB1C-7ACD-4EF8-80D5-79AF08947492}" presName="text_3" presStyleLbl="node1" presStyleIdx="2" presStyleCnt="7" custScaleY="119295">
        <dgm:presLayoutVars>
          <dgm:bulletEnabled val="1"/>
        </dgm:presLayoutVars>
      </dgm:prSet>
      <dgm:spPr/>
      <dgm:t>
        <a:bodyPr/>
        <a:lstStyle/>
        <a:p>
          <a:endParaRPr lang="en-US"/>
        </a:p>
      </dgm:t>
    </dgm:pt>
    <dgm:pt modelId="{13ABC60B-918B-4CF2-BB39-7DFCF138352E}" type="pres">
      <dgm:prSet presAssocID="{13F8AB1C-7ACD-4EF8-80D5-79AF08947492}" presName="accent_3" presStyleCnt="0"/>
      <dgm:spPr/>
    </dgm:pt>
    <dgm:pt modelId="{77D73C55-0BAE-4780-A8E6-21D541EB117D}" type="pres">
      <dgm:prSet presAssocID="{13F8AB1C-7ACD-4EF8-80D5-79AF08947492}" presName="accentRepeatNode" presStyleLbl="solidFgAcc1" presStyleIdx="2" presStyleCnt="7"/>
      <dgm:spPr>
        <a:ln>
          <a:solidFill>
            <a:srgbClr val="FF6600"/>
          </a:solidFill>
        </a:ln>
      </dgm:spPr>
    </dgm:pt>
    <dgm:pt modelId="{68F1FB50-F6CF-4B4B-9CFB-3200FD4469DD}" type="pres">
      <dgm:prSet presAssocID="{61BEA0EE-DF62-4526-9309-CEF6D27E88A9}" presName="text_4" presStyleLbl="node1" presStyleIdx="3" presStyleCnt="7">
        <dgm:presLayoutVars>
          <dgm:bulletEnabled val="1"/>
        </dgm:presLayoutVars>
      </dgm:prSet>
      <dgm:spPr/>
      <dgm:t>
        <a:bodyPr/>
        <a:lstStyle/>
        <a:p>
          <a:endParaRPr lang="en-US"/>
        </a:p>
      </dgm:t>
    </dgm:pt>
    <dgm:pt modelId="{298FC3DA-BEC5-42CC-BD92-FCA4AEFDD906}" type="pres">
      <dgm:prSet presAssocID="{61BEA0EE-DF62-4526-9309-CEF6D27E88A9}" presName="accent_4" presStyleCnt="0"/>
      <dgm:spPr/>
    </dgm:pt>
    <dgm:pt modelId="{3E12576F-8DAE-48D7-9C4A-304F7DC3BD51}" type="pres">
      <dgm:prSet presAssocID="{61BEA0EE-DF62-4526-9309-CEF6D27E88A9}" presName="accentRepeatNode" presStyleLbl="solidFgAcc1" presStyleIdx="3" presStyleCnt="7"/>
      <dgm:spPr>
        <a:ln>
          <a:solidFill>
            <a:srgbClr val="FAA40A"/>
          </a:solidFill>
        </a:ln>
      </dgm:spPr>
    </dgm:pt>
    <dgm:pt modelId="{AB8AB79F-C017-4D80-989E-2473647F53AC}" type="pres">
      <dgm:prSet presAssocID="{A9918200-D4A8-46DC-B6F7-9CE53AAB6B21}" presName="text_5" presStyleLbl="node1" presStyleIdx="4" presStyleCnt="7" custScaleY="142519">
        <dgm:presLayoutVars>
          <dgm:bulletEnabled val="1"/>
        </dgm:presLayoutVars>
      </dgm:prSet>
      <dgm:spPr/>
      <dgm:t>
        <a:bodyPr/>
        <a:lstStyle/>
        <a:p>
          <a:endParaRPr lang="en-US"/>
        </a:p>
      </dgm:t>
    </dgm:pt>
    <dgm:pt modelId="{224B0394-82FE-4BA8-BECE-DD9BAA523B17}" type="pres">
      <dgm:prSet presAssocID="{A9918200-D4A8-46DC-B6F7-9CE53AAB6B21}" presName="accent_5" presStyleCnt="0"/>
      <dgm:spPr/>
    </dgm:pt>
    <dgm:pt modelId="{0913A59D-F3D9-4A7D-8C4A-C997B2CCE1CD}" type="pres">
      <dgm:prSet presAssocID="{A9918200-D4A8-46DC-B6F7-9CE53AAB6B21}" presName="accentRepeatNode" presStyleLbl="solidFgAcc1" presStyleIdx="4" presStyleCnt="7"/>
      <dgm:spPr>
        <a:ln>
          <a:solidFill>
            <a:schemeClr val="accent4">
              <a:lumMod val="75000"/>
            </a:schemeClr>
          </a:solidFill>
        </a:ln>
      </dgm:spPr>
    </dgm:pt>
    <dgm:pt modelId="{29F96A82-E84C-4B72-AD7A-187D13CC5B47}" type="pres">
      <dgm:prSet presAssocID="{4515393B-EA64-4219-A685-8C65E4D70B1E}" presName="text_6" presStyleLbl="node1" presStyleIdx="5" presStyleCnt="7" custScaleX="100060" custScaleY="134050">
        <dgm:presLayoutVars>
          <dgm:bulletEnabled val="1"/>
        </dgm:presLayoutVars>
      </dgm:prSet>
      <dgm:spPr/>
      <dgm:t>
        <a:bodyPr/>
        <a:lstStyle/>
        <a:p>
          <a:endParaRPr lang="en-US"/>
        </a:p>
      </dgm:t>
    </dgm:pt>
    <dgm:pt modelId="{2E72EDF9-CCB0-4742-823A-4DBA7882BFCE}" type="pres">
      <dgm:prSet presAssocID="{4515393B-EA64-4219-A685-8C65E4D70B1E}" presName="accent_6" presStyleCnt="0"/>
      <dgm:spPr/>
    </dgm:pt>
    <dgm:pt modelId="{3CDBA515-7233-46E0-83E3-2CFC22D9107C}" type="pres">
      <dgm:prSet presAssocID="{4515393B-EA64-4219-A685-8C65E4D70B1E}" presName="accentRepeatNode" presStyleLbl="solidFgAcc1" presStyleIdx="5" presStyleCnt="7"/>
      <dgm:spPr>
        <a:ln>
          <a:solidFill>
            <a:srgbClr val="FFC000"/>
          </a:solidFill>
        </a:ln>
      </dgm:spPr>
    </dgm:pt>
    <dgm:pt modelId="{82694530-8570-477B-BF67-49AF3D7596A5}" type="pres">
      <dgm:prSet presAssocID="{FCF675DE-7607-4ADE-B5A8-67F5C9E3259D}" presName="text_7" presStyleLbl="node1" presStyleIdx="6" presStyleCnt="7">
        <dgm:presLayoutVars>
          <dgm:bulletEnabled val="1"/>
        </dgm:presLayoutVars>
      </dgm:prSet>
      <dgm:spPr/>
      <dgm:t>
        <a:bodyPr/>
        <a:lstStyle/>
        <a:p>
          <a:endParaRPr lang="en-US"/>
        </a:p>
      </dgm:t>
    </dgm:pt>
    <dgm:pt modelId="{D8DD2F55-3830-46AF-8E68-6F326BA76BE2}" type="pres">
      <dgm:prSet presAssocID="{FCF675DE-7607-4ADE-B5A8-67F5C9E3259D}" presName="accent_7" presStyleCnt="0"/>
      <dgm:spPr/>
    </dgm:pt>
    <dgm:pt modelId="{5FC9C2F9-0447-4A21-A6C4-A6CC1A0D47E2}" type="pres">
      <dgm:prSet presAssocID="{FCF675DE-7607-4ADE-B5A8-67F5C9E3259D}" presName="accentRepeatNode" presStyleLbl="solidFgAcc1" presStyleIdx="6" presStyleCnt="7"/>
      <dgm:spPr/>
    </dgm:pt>
  </dgm:ptLst>
  <dgm:cxnLst>
    <dgm:cxn modelId="{B5E0E540-071C-44FD-BCA7-645C804EBF52}" srcId="{D5282FA6-3B85-46D4-81C2-1F4B1B1F29B3}" destId="{13F8AB1C-7ACD-4EF8-80D5-79AF08947492}" srcOrd="2" destOrd="0" parTransId="{5D18C2FE-556A-4C49-A2F6-B1D41C44619F}" sibTransId="{6F5DB903-B915-49E0-875D-DFDBA7687CA2}"/>
    <dgm:cxn modelId="{AD4319BA-E15B-4090-BD95-88A4F6A9E0B1}" type="presOf" srcId="{4515393B-EA64-4219-A685-8C65E4D70B1E}" destId="{29F96A82-E84C-4B72-AD7A-187D13CC5B47}" srcOrd="0" destOrd="0" presId="urn:microsoft.com/office/officeart/2008/layout/VerticalCurvedList"/>
    <dgm:cxn modelId="{BCE29741-27A0-47EB-B180-BEECB5691E70}" type="presOf" srcId="{61BEA0EE-DF62-4526-9309-CEF6D27E88A9}" destId="{68F1FB50-F6CF-4B4B-9CFB-3200FD4469DD}" srcOrd="0" destOrd="0" presId="urn:microsoft.com/office/officeart/2008/layout/VerticalCurvedList"/>
    <dgm:cxn modelId="{21282579-0F71-4A8F-A86F-90DCC0B04503}" srcId="{D5282FA6-3B85-46D4-81C2-1F4B1B1F29B3}" destId="{D1D4F2BE-E2EA-4821-B91D-775E57720B4E}" srcOrd="0" destOrd="0" parTransId="{D3CE39BA-5D48-467C-B5F9-BA1238F4EF84}" sibTransId="{E5124A80-85E7-4713-8326-694E87446F56}"/>
    <dgm:cxn modelId="{CA4BA14A-FE62-4B15-8635-17968FDFFCEB}" srcId="{D5282FA6-3B85-46D4-81C2-1F4B1B1F29B3}" destId="{FCF675DE-7607-4ADE-B5A8-67F5C9E3259D}" srcOrd="6" destOrd="0" parTransId="{4DB10394-6E51-467B-8EA5-19C39FB5B2AA}" sibTransId="{07849E19-62D9-4553-8364-EA2B642BC2FD}"/>
    <dgm:cxn modelId="{3AB31B38-0FFD-4D07-BACD-BCC27B60E8F6}" srcId="{D5282FA6-3B85-46D4-81C2-1F4B1B1F29B3}" destId="{96238CB3-B84C-41BB-89EA-86AC67DA209C}" srcOrd="1" destOrd="0" parTransId="{6F79D240-3260-4A77-B981-77179270297B}" sibTransId="{3AD28240-9657-4467-A7EB-514300BD240E}"/>
    <dgm:cxn modelId="{4C544A2F-7585-4F36-AB1F-4A8CB7D0881D}" srcId="{D5282FA6-3B85-46D4-81C2-1F4B1B1F29B3}" destId="{4515393B-EA64-4219-A685-8C65E4D70B1E}" srcOrd="5" destOrd="0" parTransId="{A509F373-4F9F-41CE-952A-74659369EFEE}" sibTransId="{F7253DB5-2BF9-40F8-85C9-9BF0217A48F7}"/>
    <dgm:cxn modelId="{0EBAEF44-6739-422E-B7CB-6C6B27B1AA2E}" type="presOf" srcId="{D5282FA6-3B85-46D4-81C2-1F4B1B1F29B3}" destId="{785CEE38-30AA-49CA-B652-E9D8ECE13454}" srcOrd="0" destOrd="0" presId="urn:microsoft.com/office/officeart/2008/layout/VerticalCurvedList"/>
    <dgm:cxn modelId="{2C7F95CB-BAE2-4E84-9A31-8E2128588304}" srcId="{D5282FA6-3B85-46D4-81C2-1F4B1B1F29B3}" destId="{61BEA0EE-DF62-4526-9309-CEF6D27E88A9}" srcOrd="3" destOrd="0" parTransId="{1B8B586C-4A5F-4526-AD8A-FA77B37386E6}" sibTransId="{58226220-2B44-4015-BE82-795EFE2C7C23}"/>
    <dgm:cxn modelId="{351D26C2-0C89-4829-91AC-F089A71179E7}" type="presOf" srcId="{96238CB3-B84C-41BB-89EA-86AC67DA209C}" destId="{A83180CD-708E-4511-A5AD-51AA786616E4}" srcOrd="0" destOrd="0" presId="urn:microsoft.com/office/officeart/2008/layout/VerticalCurvedList"/>
    <dgm:cxn modelId="{1152C025-57D3-482C-AE73-A8BD1CCF9D88}" type="presOf" srcId="{D1D4F2BE-E2EA-4821-B91D-775E57720B4E}" destId="{E5900887-F20E-4C88-9A48-61A16866DDDD}" srcOrd="0" destOrd="0" presId="urn:microsoft.com/office/officeart/2008/layout/VerticalCurvedList"/>
    <dgm:cxn modelId="{5FF28852-3B19-473B-B20E-E97FFC5413CB}" type="presOf" srcId="{FCF675DE-7607-4ADE-B5A8-67F5C9E3259D}" destId="{82694530-8570-477B-BF67-49AF3D7596A5}" srcOrd="0" destOrd="0" presId="urn:microsoft.com/office/officeart/2008/layout/VerticalCurvedList"/>
    <dgm:cxn modelId="{2368749D-2FF8-47E7-88D2-F6CEAFA609A8}" type="presOf" srcId="{13F8AB1C-7ACD-4EF8-80D5-79AF08947492}" destId="{A07D41AC-2611-4803-9E20-5A4ACB107E3E}" srcOrd="0" destOrd="0" presId="urn:microsoft.com/office/officeart/2008/layout/VerticalCurvedList"/>
    <dgm:cxn modelId="{DB02E8B6-3A9A-4C36-AFAD-76A4D9C5CC28}" type="presOf" srcId="{A9918200-D4A8-46DC-B6F7-9CE53AAB6B21}" destId="{AB8AB79F-C017-4D80-989E-2473647F53AC}" srcOrd="0" destOrd="0" presId="urn:microsoft.com/office/officeart/2008/layout/VerticalCurvedList"/>
    <dgm:cxn modelId="{2E98E8C0-075A-4ED1-A1AB-8285E7B5DDE4}" type="presOf" srcId="{E5124A80-85E7-4713-8326-694E87446F56}" destId="{65DEC1E3-1406-4F96-8247-66E2F2B0611C}" srcOrd="0" destOrd="0" presId="urn:microsoft.com/office/officeart/2008/layout/VerticalCurvedList"/>
    <dgm:cxn modelId="{189DFD39-5C32-4C9D-88D2-78F44B9ECC20}" srcId="{D5282FA6-3B85-46D4-81C2-1F4B1B1F29B3}" destId="{A9918200-D4A8-46DC-B6F7-9CE53AAB6B21}" srcOrd="4" destOrd="0" parTransId="{56FAD7D6-C8FC-4BD4-BFDD-AC1BC6170EB3}" sibTransId="{D8DF325F-8DC8-41A9-A885-9A96342B933D}"/>
    <dgm:cxn modelId="{46951E60-6F52-4ADD-862B-D24A9FE49402}" type="presParOf" srcId="{785CEE38-30AA-49CA-B652-E9D8ECE13454}" destId="{D5EDE59F-8401-40C8-B4B8-E79A35F2DA81}" srcOrd="0" destOrd="0" presId="urn:microsoft.com/office/officeart/2008/layout/VerticalCurvedList"/>
    <dgm:cxn modelId="{7738C825-4300-4044-AA0A-D000A6C60AB9}" type="presParOf" srcId="{D5EDE59F-8401-40C8-B4B8-E79A35F2DA81}" destId="{EB4AB4C6-5283-41C3-B75E-1BB948070BEB}" srcOrd="0" destOrd="0" presId="urn:microsoft.com/office/officeart/2008/layout/VerticalCurvedList"/>
    <dgm:cxn modelId="{E0F06094-0D73-4CAF-941A-E7AAA8CB117D}" type="presParOf" srcId="{EB4AB4C6-5283-41C3-B75E-1BB948070BEB}" destId="{78031213-F92A-424C-B9E0-9DD577C20A20}" srcOrd="0" destOrd="0" presId="urn:microsoft.com/office/officeart/2008/layout/VerticalCurvedList"/>
    <dgm:cxn modelId="{19A99FD7-0A71-44A8-B6FE-3840E5309E80}" type="presParOf" srcId="{EB4AB4C6-5283-41C3-B75E-1BB948070BEB}" destId="{65DEC1E3-1406-4F96-8247-66E2F2B0611C}" srcOrd="1" destOrd="0" presId="urn:microsoft.com/office/officeart/2008/layout/VerticalCurvedList"/>
    <dgm:cxn modelId="{2F1011AA-BB46-4C8F-B8B2-8573EFB107B7}" type="presParOf" srcId="{EB4AB4C6-5283-41C3-B75E-1BB948070BEB}" destId="{6193B3AD-1C54-486E-B037-D88EF84EC1DD}" srcOrd="2" destOrd="0" presId="urn:microsoft.com/office/officeart/2008/layout/VerticalCurvedList"/>
    <dgm:cxn modelId="{41EF51F1-6E69-4BC8-9141-4765591FBEF2}" type="presParOf" srcId="{EB4AB4C6-5283-41C3-B75E-1BB948070BEB}" destId="{156676FF-9844-43FB-ACB0-9BC71EB38BDF}" srcOrd="3" destOrd="0" presId="urn:microsoft.com/office/officeart/2008/layout/VerticalCurvedList"/>
    <dgm:cxn modelId="{AA679C37-B724-41E3-A06F-30FB129AD05B}" type="presParOf" srcId="{D5EDE59F-8401-40C8-B4B8-E79A35F2DA81}" destId="{E5900887-F20E-4C88-9A48-61A16866DDDD}" srcOrd="1" destOrd="0" presId="urn:microsoft.com/office/officeart/2008/layout/VerticalCurvedList"/>
    <dgm:cxn modelId="{22F06D85-A97D-49BD-AE8C-3B43421A2DCD}" type="presParOf" srcId="{D5EDE59F-8401-40C8-B4B8-E79A35F2DA81}" destId="{5F5716C5-ECBD-4210-A322-ADF0DEEB9C87}" srcOrd="2" destOrd="0" presId="urn:microsoft.com/office/officeart/2008/layout/VerticalCurvedList"/>
    <dgm:cxn modelId="{5C8B3014-2E8C-4C90-90F8-5A8B6B35EE0E}" type="presParOf" srcId="{5F5716C5-ECBD-4210-A322-ADF0DEEB9C87}" destId="{1997C89D-35CB-422D-80D2-7292B0C295CE}" srcOrd="0" destOrd="0" presId="urn:microsoft.com/office/officeart/2008/layout/VerticalCurvedList"/>
    <dgm:cxn modelId="{9F102E14-3135-40EF-A408-DEE2CC7FC9D8}" type="presParOf" srcId="{D5EDE59F-8401-40C8-B4B8-E79A35F2DA81}" destId="{A83180CD-708E-4511-A5AD-51AA786616E4}" srcOrd="3" destOrd="0" presId="urn:microsoft.com/office/officeart/2008/layout/VerticalCurvedList"/>
    <dgm:cxn modelId="{C917B51A-1BC2-4EE7-9E9E-B01AD9D6DA5D}" type="presParOf" srcId="{D5EDE59F-8401-40C8-B4B8-E79A35F2DA81}" destId="{9862D7BC-1312-4A25-A3AC-4E40711F6E7C}" srcOrd="4" destOrd="0" presId="urn:microsoft.com/office/officeart/2008/layout/VerticalCurvedList"/>
    <dgm:cxn modelId="{9A86E97E-4BB8-4F58-8FD2-D69E8C71D000}" type="presParOf" srcId="{9862D7BC-1312-4A25-A3AC-4E40711F6E7C}" destId="{CDBFF57F-7FB6-4E97-B336-0E9032C6B5BA}" srcOrd="0" destOrd="0" presId="urn:microsoft.com/office/officeart/2008/layout/VerticalCurvedList"/>
    <dgm:cxn modelId="{CDE0EFCE-7BED-4CC7-BADA-BB045C1215FB}" type="presParOf" srcId="{D5EDE59F-8401-40C8-B4B8-E79A35F2DA81}" destId="{A07D41AC-2611-4803-9E20-5A4ACB107E3E}" srcOrd="5" destOrd="0" presId="urn:microsoft.com/office/officeart/2008/layout/VerticalCurvedList"/>
    <dgm:cxn modelId="{26C98B1F-6BCB-49A2-A290-0A0283A63581}" type="presParOf" srcId="{D5EDE59F-8401-40C8-B4B8-E79A35F2DA81}" destId="{13ABC60B-918B-4CF2-BB39-7DFCF138352E}" srcOrd="6" destOrd="0" presId="urn:microsoft.com/office/officeart/2008/layout/VerticalCurvedList"/>
    <dgm:cxn modelId="{1A08A73B-8D63-46C2-A158-99602592C46F}" type="presParOf" srcId="{13ABC60B-918B-4CF2-BB39-7DFCF138352E}" destId="{77D73C55-0BAE-4780-A8E6-21D541EB117D}" srcOrd="0" destOrd="0" presId="urn:microsoft.com/office/officeart/2008/layout/VerticalCurvedList"/>
    <dgm:cxn modelId="{0D909274-DE11-4842-9CC4-88C3A5284891}" type="presParOf" srcId="{D5EDE59F-8401-40C8-B4B8-E79A35F2DA81}" destId="{68F1FB50-F6CF-4B4B-9CFB-3200FD4469DD}" srcOrd="7" destOrd="0" presId="urn:microsoft.com/office/officeart/2008/layout/VerticalCurvedList"/>
    <dgm:cxn modelId="{53516F81-F77C-465F-ABE5-5BECCBE61FA3}" type="presParOf" srcId="{D5EDE59F-8401-40C8-B4B8-E79A35F2DA81}" destId="{298FC3DA-BEC5-42CC-BD92-FCA4AEFDD906}" srcOrd="8" destOrd="0" presId="urn:microsoft.com/office/officeart/2008/layout/VerticalCurvedList"/>
    <dgm:cxn modelId="{DB9A39D1-0624-47C1-B46F-B54BB2D25E69}" type="presParOf" srcId="{298FC3DA-BEC5-42CC-BD92-FCA4AEFDD906}" destId="{3E12576F-8DAE-48D7-9C4A-304F7DC3BD51}" srcOrd="0" destOrd="0" presId="urn:microsoft.com/office/officeart/2008/layout/VerticalCurvedList"/>
    <dgm:cxn modelId="{8CE90DB4-9559-47C2-A8FD-F984907E1FAA}" type="presParOf" srcId="{D5EDE59F-8401-40C8-B4B8-E79A35F2DA81}" destId="{AB8AB79F-C017-4D80-989E-2473647F53AC}" srcOrd="9" destOrd="0" presId="urn:microsoft.com/office/officeart/2008/layout/VerticalCurvedList"/>
    <dgm:cxn modelId="{F02A8876-FAA7-402E-8E69-F76B77634922}" type="presParOf" srcId="{D5EDE59F-8401-40C8-B4B8-E79A35F2DA81}" destId="{224B0394-82FE-4BA8-BECE-DD9BAA523B17}" srcOrd="10" destOrd="0" presId="urn:microsoft.com/office/officeart/2008/layout/VerticalCurvedList"/>
    <dgm:cxn modelId="{291F9DD3-6737-41C5-AB2E-8AA0E8E5FC18}" type="presParOf" srcId="{224B0394-82FE-4BA8-BECE-DD9BAA523B17}" destId="{0913A59D-F3D9-4A7D-8C4A-C997B2CCE1CD}" srcOrd="0" destOrd="0" presId="urn:microsoft.com/office/officeart/2008/layout/VerticalCurvedList"/>
    <dgm:cxn modelId="{67AF715C-D113-41A8-8C73-F8D62C76C333}" type="presParOf" srcId="{D5EDE59F-8401-40C8-B4B8-E79A35F2DA81}" destId="{29F96A82-E84C-4B72-AD7A-187D13CC5B47}" srcOrd="11" destOrd="0" presId="urn:microsoft.com/office/officeart/2008/layout/VerticalCurvedList"/>
    <dgm:cxn modelId="{2BEFF58E-9FE9-4E07-A453-01865E98B16C}" type="presParOf" srcId="{D5EDE59F-8401-40C8-B4B8-E79A35F2DA81}" destId="{2E72EDF9-CCB0-4742-823A-4DBA7882BFCE}" srcOrd="12" destOrd="0" presId="urn:microsoft.com/office/officeart/2008/layout/VerticalCurvedList"/>
    <dgm:cxn modelId="{1891CA4C-BDBC-4672-B422-E2C5207EED33}" type="presParOf" srcId="{2E72EDF9-CCB0-4742-823A-4DBA7882BFCE}" destId="{3CDBA515-7233-46E0-83E3-2CFC22D9107C}" srcOrd="0" destOrd="0" presId="urn:microsoft.com/office/officeart/2008/layout/VerticalCurvedList"/>
    <dgm:cxn modelId="{4C0D0E5B-704A-41BC-80FF-445B8B08CFCE}" type="presParOf" srcId="{D5EDE59F-8401-40C8-B4B8-E79A35F2DA81}" destId="{82694530-8570-477B-BF67-49AF3D7596A5}" srcOrd="13" destOrd="0" presId="urn:microsoft.com/office/officeart/2008/layout/VerticalCurvedList"/>
    <dgm:cxn modelId="{F037ADBB-F2A2-4F27-ACC4-3ADCFD667997}" type="presParOf" srcId="{D5EDE59F-8401-40C8-B4B8-E79A35F2DA81}" destId="{D8DD2F55-3830-46AF-8E68-6F326BA76BE2}" srcOrd="14" destOrd="0" presId="urn:microsoft.com/office/officeart/2008/layout/VerticalCurvedList"/>
    <dgm:cxn modelId="{D0355E49-1DA0-4C9C-9ADE-3D35B6E7E862}" type="presParOf" srcId="{D8DD2F55-3830-46AF-8E68-6F326BA76BE2}" destId="{5FC9C2F9-0447-4A21-A6C4-A6CC1A0D47E2}"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915D4E-D120-4412-9648-20899456A6F2}" type="doc">
      <dgm:prSet loTypeId="urn:microsoft.com/office/officeart/2005/8/layout/default" loCatId="list" qsTypeId="urn:microsoft.com/office/officeart/2005/8/quickstyle/simple1" qsCatId="simple" csTypeId="urn:microsoft.com/office/officeart/2005/8/colors/accent2_4" csCatId="accent2" phldr="1"/>
      <dgm:spPr/>
      <dgm:t>
        <a:bodyPr/>
        <a:lstStyle/>
        <a:p>
          <a:endParaRPr lang="en-US"/>
        </a:p>
      </dgm:t>
    </dgm:pt>
    <dgm:pt modelId="{7D6739F9-A7BA-46E1-9E29-2E3040884EFF}">
      <dgm:prSet custT="1"/>
      <dgm:spPr>
        <a:solidFill>
          <a:srgbClr val="C00000"/>
        </a:solidFill>
      </dgm:spPr>
      <dgm:t>
        <a:bodyPr/>
        <a:lstStyle/>
        <a:p>
          <a:pPr algn="just" rtl="0"/>
          <a:r>
            <a:rPr lang="ro-RO" sz="1200" b="1" dirty="0">
              <a:latin typeface="Verdana" panose="020B0604030504040204" pitchFamily="34" charset="0"/>
              <a:ea typeface="Verdana" panose="020B0604030504040204" pitchFamily="34" charset="0"/>
            </a:rPr>
            <a:t>20.407</a:t>
          </a:r>
          <a:r>
            <a:rPr lang="en-US" sz="1200" b="1" dirty="0">
              <a:latin typeface="Verdana" panose="020B0604030504040204" pitchFamily="34" charset="0"/>
              <a:ea typeface="Verdana" panose="020B0604030504040204" pitchFamily="34" charset="0"/>
            </a:rPr>
            <a:t> </a:t>
          </a:r>
          <a:r>
            <a:rPr lang="ro-RO" sz="1200" b="1" dirty="0">
              <a:latin typeface="Verdana" panose="020B0604030504040204" pitchFamily="34" charset="0"/>
              <a:ea typeface="Verdana" panose="020B0604030504040204" pitchFamily="34" charset="0"/>
            </a:rPr>
            <a:t>controale de prevenire</a:t>
          </a:r>
          <a:r>
            <a:rPr lang="ro-RO" sz="1200" b="0" dirty="0">
              <a:latin typeface="Verdana" panose="020B0604030504040204" pitchFamily="34" charset="0"/>
              <a:ea typeface="Verdana" panose="020B0604030504040204" pitchFamily="34" charset="0"/>
            </a:rPr>
            <a:t>, </a:t>
          </a:r>
        </a:p>
        <a:p>
          <a:pPr algn="just" rtl="0"/>
          <a:r>
            <a:rPr lang="ro-RO" sz="1200" b="0" dirty="0">
              <a:latin typeface="Verdana" panose="020B0604030504040204" pitchFamily="34" charset="0"/>
              <a:ea typeface="Verdana" panose="020B0604030504040204" pitchFamily="34" charset="0"/>
            </a:rPr>
            <a:t>care au vizat, cu preponderență, instituții, </a:t>
          </a:r>
        </a:p>
        <a:p>
          <a:pPr algn="just" rtl="0"/>
          <a:r>
            <a:rPr lang="ro-RO" sz="1200" b="0" dirty="0">
              <a:latin typeface="Verdana" panose="020B0604030504040204" pitchFamily="34" charset="0"/>
              <a:ea typeface="Verdana" panose="020B0604030504040204" pitchFamily="34" charset="0"/>
            </a:rPr>
            <a:t>operatori economici și localități</a:t>
          </a:r>
          <a:endParaRPr lang="en-US" sz="1200" b="0" dirty="0">
            <a:latin typeface="Verdana" panose="020B0604030504040204" pitchFamily="34" charset="0"/>
            <a:ea typeface="Verdana" panose="020B0604030504040204" pitchFamily="34" charset="0"/>
          </a:endParaRPr>
        </a:p>
      </dgm:t>
    </dgm:pt>
    <dgm:pt modelId="{C146879F-7C8F-45FE-AE76-9DC129996A66}" type="parTrans" cxnId="{DC135BED-7016-42E5-8CE2-88965E6FB6DC}">
      <dgm:prSet/>
      <dgm:spPr/>
      <dgm:t>
        <a:bodyPr/>
        <a:lstStyle/>
        <a:p>
          <a:endParaRPr lang="en-US" sz="2800"/>
        </a:p>
      </dgm:t>
    </dgm:pt>
    <dgm:pt modelId="{0483DBCC-D132-4CFC-8B77-1866514384FF}" type="sibTrans" cxnId="{DC135BED-7016-42E5-8CE2-88965E6FB6DC}">
      <dgm:prSet/>
      <dgm:spPr/>
      <dgm:t>
        <a:bodyPr/>
        <a:lstStyle/>
        <a:p>
          <a:endParaRPr lang="en-US" sz="2800"/>
        </a:p>
      </dgm:t>
    </dgm:pt>
    <dgm:pt modelId="{800BD4B6-1C4E-4FBF-82B6-19677F6B1C83}">
      <dgm:prSet custT="1"/>
      <dgm:spPr>
        <a:solidFill>
          <a:srgbClr val="FF5050"/>
        </a:solidFill>
      </dgm:spPr>
      <dgm:t>
        <a:bodyPr/>
        <a:lstStyle/>
        <a:p>
          <a:pPr algn="just" rtl="0"/>
          <a:r>
            <a:rPr lang="ro-RO" sz="1200" b="1" i="0" dirty="0">
              <a:latin typeface="Verdana" panose="020B0604030504040204" pitchFamily="34" charset="0"/>
              <a:ea typeface="Verdana" panose="020B0604030504040204" pitchFamily="34" charset="0"/>
            </a:rPr>
            <a:t>79.643 deficiențe constatate, 7.721 soluționate și 70.159 sancționate</a:t>
          </a:r>
          <a:endParaRPr lang="en-US" sz="1200" i="0" dirty="0">
            <a:latin typeface="Verdana" panose="020B0604030504040204" pitchFamily="34" charset="0"/>
            <a:ea typeface="Verdana" panose="020B0604030504040204" pitchFamily="34" charset="0"/>
          </a:endParaRPr>
        </a:p>
      </dgm:t>
    </dgm:pt>
    <dgm:pt modelId="{FF6E92C7-D4CB-44C9-867F-D97FA66AE4B3}" type="parTrans" cxnId="{AC9CED64-CF5A-4D25-ADB4-B11CA1208A96}">
      <dgm:prSet/>
      <dgm:spPr/>
      <dgm:t>
        <a:bodyPr/>
        <a:lstStyle/>
        <a:p>
          <a:endParaRPr lang="en-US" sz="2800"/>
        </a:p>
      </dgm:t>
    </dgm:pt>
    <dgm:pt modelId="{1B41031A-7159-4022-9D28-80CDC79CE164}" type="sibTrans" cxnId="{AC9CED64-CF5A-4D25-ADB4-B11CA1208A96}">
      <dgm:prSet/>
      <dgm:spPr/>
      <dgm:t>
        <a:bodyPr/>
        <a:lstStyle/>
        <a:p>
          <a:endParaRPr lang="en-US" sz="2800"/>
        </a:p>
      </dgm:t>
    </dgm:pt>
    <dgm:pt modelId="{211AD8F1-CE73-4225-AA58-5244C8C2A9EB}">
      <dgm:prSet custT="1"/>
      <dgm:spPr>
        <a:solidFill>
          <a:srgbClr val="C00000"/>
        </a:solidFill>
      </dgm:spPr>
      <dgm:t>
        <a:bodyPr/>
        <a:lstStyle/>
        <a:p>
          <a:pPr algn="just" rtl="0"/>
          <a:r>
            <a:rPr lang="ro-RO" sz="1100" b="1" dirty="0">
              <a:latin typeface="Verdana" panose="020B0604030504040204" pitchFamily="34" charset="0"/>
              <a:ea typeface="Verdana" panose="020B0604030504040204" pitchFamily="34" charset="0"/>
            </a:rPr>
            <a:t>Campania „Detector pentru viață” - </a:t>
          </a:r>
          <a:r>
            <a:rPr lang="pt-BR" sz="1100" b="1" dirty="0">
              <a:latin typeface="Verdana" panose="020B0604030504040204" pitchFamily="34" charset="0"/>
              <a:ea typeface="Verdana" panose="020B0604030504040204" pitchFamily="34" charset="0"/>
            </a:rPr>
            <a:t>instalarea a unui număr de 10</a:t>
          </a:r>
          <a:r>
            <a:rPr lang="ro-RO" sz="1100" b="1" dirty="0">
              <a:latin typeface="Verdana" panose="020B0604030504040204" pitchFamily="34" charset="0"/>
              <a:ea typeface="Verdana" panose="020B0604030504040204" pitchFamily="34" charset="0"/>
            </a:rPr>
            <a:t>.</a:t>
          </a:r>
          <a:r>
            <a:rPr lang="pt-BR" sz="1100" b="1" dirty="0">
              <a:latin typeface="Verdana" panose="020B0604030504040204" pitchFamily="34" charset="0"/>
              <a:ea typeface="Verdana" panose="020B0604030504040204" pitchFamily="34" charset="0"/>
            </a:rPr>
            <a:t>000 de detectoare de fum și monoxid de carbon. </a:t>
          </a:r>
          <a:endParaRPr lang="en-US" sz="1000" b="0" dirty="0">
            <a:latin typeface="Verdana" panose="020B0604030504040204" pitchFamily="34" charset="0"/>
            <a:ea typeface="Verdana" panose="020B0604030504040204" pitchFamily="34" charset="0"/>
          </a:endParaRPr>
        </a:p>
      </dgm:t>
    </dgm:pt>
    <dgm:pt modelId="{278B4572-A606-4354-AF13-019BEB538EB0}" type="parTrans" cxnId="{5A056FC4-06A1-4F2A-824F-497AC1C9A31C}">
      <dgm:prSet/>
      <dgm:spPr/>
      <dgm:t>
        <a:bodyPr/>
        <a:lstStyle/>
        <a:p>
          <a:endParaRPr lang="en-US" sz="2800"/>
        </a:p>
      </dgm:t>
    </dgm:pt>
    <dgm:pt modelId="{97A195D8-C324-41C1-B2F1-ED87B9C02B3D}" type="sibTrans" cxnId="{5A056FC4-06A1-4F2A-824F-497AC1C9A31C}">
      <dgm:prSet/>
      <dgm:spPr/>
      <dgm:t>
        <a:bodyPr/>
        <a:lstStyle/>
        <a:p>
          <a:endParaRPr lang="en-US" sz="2800"/>
        </a:p>
      </dgm:t>
    </dgm:pt>
    <dgm:pt modelId="{916F41CD-4FEF-49B2-BF8E-5680A20437E5}">
      <dgm:prSet custT="1"/>
      <dgm:spPr>
        <a:solidFill>
          <a:srgbClr val="C00000">
            <a:alpha val="67000"/>
          </a:srgbClr>
        </a:solidFill>
      </dgm:spPr>
      <dgm:t>
        <a:bodyPr/>
        <a:lstStyle/>
        <a:p>
          <a:pPr algn="just" rtl="0"/>
          <a:r>
            <a:rPr lang="ro-RO" sz="1200" b="1" kern="1200" dirty="0">
              <a:latin typeface="Verdana" panose="020B0604030504040204" pitchFamily="34" charset="0"/>
              <a:ea typeface="Verdana" panose="020B0604030504040204" pitchFamily="34" charset="0"/>
            </a:rPr>
            <a:t>11.514 amenzi contravenționale aplicate</a:t>
          </a:r>
          <a:r>
            <a:rPr lang="ro-RO" sz="1200" kern="1200" dirty="0">
              <a:latin typeface="Verdana" panose="020B0604030504040204" pitchFamily="34" charset="0"/>
              <a:ea typeface="Verdana" panose="020B0604030504040204" pitchFamily="34" charset="0"/>
            </a:rPr>
            <a:t>, în cuantum de aprox. 110 milioane lei (+13%) și </a:t>
          </a:r>
          <a:r>
            <a:rPr lang="ro-RO" sz="1200" b="1" kern="1200" dirty="0">
              <a:solidFill>
                <a:prstClr val="white"/>
              </a:solidFill>
              <a:latin typeface="Verdana" panose="020B0604030504040204" pitchFamily="34" charset="0"/>
              <a:ea typeface="Verdana" panose="020B0604030504040204" pitchFamily="34" charset="0"/>
              <a:cs typeface="+mn-cs"/>
            </a:rPr>
            <a:t>58.574</a:t>
          </a:r>
          <a:r>
            <a:rPr lang="ro-RO" sz="1200" b="1" kern="1200" dirty="0">
              <a:latin typeface="Verdana" panose="020B0604030504040204" pitchFamily="34" charset="0"/>
              <a:ea typeface="Verdana" panose="020B0604030504040204" pitchFamily="34" charset="0"/>
            </a:rPr>
            <a:t> de avertismente</a:t>
          </a:r>
          <a:r>
            <a:rPr lang="ro-RO" sz="1200" kern="1200" dirty="0">
              <a:latin typeface="Verdana" panose="020B0604030504040204" pitchFamily="34" charset="0"/>
              <a:ea typeface="Verdana" panose="020B0604030504040204" pitchFamily="34" charset="0"/>
            </a:rPr>
            <a:t> </a:t>
          </a:r>
          <a:endParaRPr lang="en-US" sz="1200" kern="1200" dirty="0">
            <a:latin typeface="Verdana" panose="020B0604030504040204" pitchFamily="34" charset="0"/>
            <a:ea typeface="Verdana" panose="020B0604030504040204" pitchFamily="34" charset="0"/>
          </a:endParaRPr>
        </a:p>
      </dgm:t>
    </dgm:pt>
    <dgm:pt modelId="{27B7F806-2869-412E-B19F-6636E03BA01E}" type="parTrans" cxnId="{A0614A8A-C05D-4855-8AF1-6057BD1EDE81}">
      <dgm:prSet/>
      <dgm:spPr/>
      <dgm:t>
        <a:bodyPr/>
        <a:lstStyle/>
        <a:p>
          <a:endParaRPr lang="en-US" sz="2800"/>
        </a:p>
      </dgm:t>
    </dgm:pt>
    <dgm:pt modelId="{E784ABCA-D28B-47BD-9F36-EAE800784D58}" type="sibTrans" cxnId="{A0614A8A-C05D-4855-8AF1-6057BD1EDE81}">
      <dgm:prSet/>
      <dgm:spPr/>
      <dgm:t>
        <a:bodyPr/>
        <a:lstStyle/>
        <a:p>
          <a:endParaRPr lang="en-US" sz="2800"/>
        </a:p>
      </dgm:t>
    </dgm:pt>
    <dgm:pt modelId="{38A8D4FB-B484-4A2B-91B9-BD0A74E3A567}">
      <dgm:prSet custT="1"/>
      <dgm:spPr>
        <a:solidFill>
          <a:srgbClr val="FF6600">
            <a:alpha val="70000"/>
          </a:srgbClr>
        </a:solidFill>
      </dgm:spPr>
      <dgm:t>
        <a:bodyPr/>
        <a:lstStyle/>
        <a:p>
          <a:pPr algn="just" rtl="0"/>
          <a:r>
            <a:rPr lang="ro-RO" sz="1200" b="1" dirty="0">
              <a:latin typeface="Verdana" panose="020B0604030504040204" pitchFamily="34" charset="0"/>
              <a:ea typeface="Verdana" panose="020B0604030504040204" pitchFamily="34" charset="0"/>
            </a:rPr>
            <a:t>19.478 solicitări pe linia avizării-autorizării </a:t>
          </a:r>
          <a:r>
            <a:rPr lang="ro-RO" sz="1200" dirty="0">
              <a:latin typeface="Verdana" panose="020B0604030504040204" pitchFamily="34" charset="0"/>
              <a:ea typeface="Verdana" panose="020B0604030504040204" pitchFamily="34" charset="0"/>
            </a:rPr>
            <a:t>(+5%)</a:t>
          </a:r>
          <a:endParaRPr lang="en-US" sz="1200" dirty="0">
            <a:latin typeface="Verdana" panose="020B0604030504040204" pitchFamily="34" charset="0"/>
            <a:ea typeface="Verdana" panose="020B0604030504040204" pitchFamily="34" charset="0"/>
          </a:endParaRPr>
        </a:p>
      </dgm:t>
    </dgm:pt>
    <dgm:pt modelId="{C9762B3C-CA09-46AF-B4B8-579ACCEF723A}" type="parTrans" cxnId="{2307AF1C-16AC-4D0E-B8BD-4BDB456DB1B4}">
      <dgm:prSet/>
      <dgm:spPr/>
      <dgm:t>
        <a:bodyPr/>
        <a:lstStyle/>
        <a:p>
          <a:endParaRPr lang="en-US" sz="2800"/>
        </a:p>
      </dgm:t>
    </dgm:pt>
    <dgm:pt modelId="{0CAE024D-23FE-4341-9A52-4A3C59A1DE27}" type="sibTrans" cxnId="{2307AF1C-16AC-4D0E-B8BD-4BDB456DB1B4}">
      <dgm:prSet/>
      <dgm:spPr/>
      <dgm:t>
        <a:bodyPr/>
        <a:lstStyle/>
        <a:p>
          <a:endParaRPr lang="en-US" sz="2800"/>
        </a:p>
      </dgm:t>
    </dgm:pt>
    <dgm:pt modelId="{135ABD58-0A5C-4D47-AB50-C9103B268F82}">
      <dgm:prSet custT="1"/>
      <dgm:spPr>
        <a:solidFill>
          <a:srgbClr val="FF6600">
            <a:alpha val="85000"/>
          </a:srgbClr>
        </a:solidFill>
      </dgm:spPr>
      <dgm:t>
        <a:bodyPr/>
        <a:lstStyle/>
        <a:p>
          <a:pPr algn="just" rtl="0"/>
          <a:r>
            <a:rPr lang="ro-RO" sz="1200" b="1" dirty="0">
              <a:latin typeface="Verdana" panose="020B0604030504040204" pitchFamily="34" charset="0"/>
              <a:ea typeface="Verdana" panose="020B0604030504040204" pitchFamily="34" charset="0"/>
            </a:rPr>
            <a:t>3.056 avize de securitate la incendiu/ protecție civilă</a:t>
          </a:r>
          <a:r>
            <a:rPr lang="ro-RO" sz="1050" dirty="0">
              <a:latin typeface="Verdana" panose="020B0604030504040204" pitchFamily="34" charset="0"/>
              <a:ea typeface="Verdana" panose="020B0604030504040204" pitchFamily="34" charset="0"/>
            </a:rPr>
            <a:t> </a:t>
          </a:r>
          <a:r>
            <a:rPr lang="ro-RO" sz="1200" b="1" dirty="0">
              <a:latin typeface="Verdana" panose="020B0604030504040204" pitchFamily="34" charset="0"/>
              <a:ea typeface="Verdana" panose="020B0604030504040204" pitchFamily="34" charset="0"/>
            </a:rPr>
            <a:t>emise</a:t>
          </a:r>
          <a:endParaRPr lang="en-US" sz="1050" dirty="0">
            <a:latin typeface="Verdana" panose="020B0604030504040204" pitchFamily="34" charset="0"/>
            <a:ea typeface="Verdana" panose="020B0604030504040204" pitchFamily="34" charset="0"/>
          </a:endParaRPr>
        </a:p>
      </dgm:t>
    </dgm:pt>
    <dgm:pt modelId="{4306D938-4E58-4532-972F-5AACAF9A92BE}" type="parTrans" cxnId="{653791CE-BEA0-44C5-9253-E9E2474544F4}">
      <dgm:prSet/>
      <dgm:spPr/>
      <dgm:t>
        <a:bodyPr/>
        <a:lstStyle/>
        <a:p>
          <a:endParaRPr lang="en-US" sz="2800"/>
        </a:p>
      </dgm:t>
    </dgm:pt>
    <dgm:pt modelId="{666FF110-B41E-4F53-A5D9-16BDA5B09D48}" type="sibTrans" cxnId="{653791CE-BEA0-44C5-9253-E9E2474544F4}">
      <dgm:prSet/>
      <dgm:spPr/>
      <dgm:t>
        <a:bodyPr/>
        <a:lstStyle/>
        <a:p>
          <a:endParaRPr lang="en-US" sz="2800"/>
        </a:p>
      </dgm:t>
    </dgm:pt>
    <dgm:pt modelId="{7308AE5D-2B50-4F27-8301-A6A86BBA5B13}">
      <dgm:prSet custT="1"/>
      <dgm:spPr>
        <a:solidFill>
          <a:srgbClr val="FF6600">
            <a:alpha val="59000"/>
          </a:srgbClr>
        </a:solidFill>
      </dgm:spPr>
      <dgm:t>
        <a:bodyPr/>
        <a:lstStyle/>
        <a:p>
          <a:pPr algn="just">
            <a:buFont typeface="Symbol" panose="05050102010706020507" pitchFamily="18" charset="2"/>
            <a:buChar char=""/>
          </a:pPr>
          <a:r>
            <a:rPr lang="ro-RO" sz="1200" b="1" kern="1200" dirty="0">
              <a:solidFill>
                <a:prstClr val="white"/>
              </a:solidFill>
              <a:latin typeface="Verdana" panose="020B0604030504040204" pitchFamily="34" charset="0"/>
              <a:ea typeface="Verdana" panose="020B0604030504040204" pitchFamily="34" charset="0"/>
              <a:cs typeface="+mn-cs"/>
            </a:rPr>
            <a:t>Operaționalizarea conceptului de intervenție moto în orașele Sibiu și Oradea</a:t>
          </a:r>
          <a:endParaRPr lang="en-US" sz="1200" b="1" kern="1200" dirty="0">
            <a:solidFill>
              <a:prstClr val="white"/>
            </a:solidFill>
            <a:latin typeface="Verdana" panose="020B0604030504040204" pitchFamily="34" charset="0"/>
            <a:ea typeface="Verdana" panose="020B0604030504040204" pitchFamily="34" charset="0"/>
            <a:cs typeface="+mn-cs"/>
          </a:endParaRPr>
        </a:p>
      </dgm:t>
    </dgm:pt>
    <dgm:pt modelId="{9320B8D9-B182-4F35-980F-B8430ED91236}" type="parTrans" cxnId="{9D533DCC-893C-4F3C-870C-ABEEB73EA7C5}">
      <dgm:prSet/>
      <dgm:spPr/>
      <dgm:t>
        <a:bodyPr/>
        <a:lstStyle/>
        <a:p>
          <a:endParaRPr lang="en-US" sz="2800"/>
        </a:p>
      </dgm:t>
    </dgm:pt>
    <dgm:pt modelId="{9D2D07AC-809F-45F0-A8FC-34E11CDB8B48}" type="sibTrans" cxnId="{9D533DCC-893C-4F3C-870C-ABEEB73EA7C5}">
      <dgm:prSet/>
      <dgm:spPr/>
      <dgm:t>
        <a:bodyPr/>
        <a:lstStyle/>
        <a:p>
          <a:endParaRPr lang="en-US" sz="2800"/>
        </a:p>
      </dgm:t>
    </dgm:pt>
    <dgm:pt modelId="{B0434C01-7021-42B0-9B99-001EEA051CF0}">
      <dgm:prSet custT="1"/>
      <dgm:spPr/>
      <dgm:t>
        <a:bodyPr/>
        <a:lstStyle/>
        <a:p>
          <a:pPr algn="just"/>
          <a:r>
            <a:rPr lang="ro-RO" sz="1200" b="1" noProof="0" dirty="0">
              <a:latin typeface="Verdana" panose="020B0604030504040204" pitchFamily="34" charset="0"/>
              <a:ea typeface="Verdana" panose="020B0604030504040204" pitchFamily="34" charset="0"/>
            </a:rPr>
            <a:t>1.846 autorizații de securitate la incendiu/ protecție civilă emise</a:t>
          </a:r>
          <a:endParaRPr lang="en-US" sz="1200" dirty="0">
            <a:latin typeface="Verdana" panose="020B0604030504040204" pitchFamily="34" charset="0"/>
            <a:ea typeface="Verdana" panose="020B0604030504040204" pitchFamily="34" charset="0"/>
          </a:endParaRPr>
        </a:p>
      </dgm:t>
    </dgm:pt>
    <dgm:pt modelId="{DFC83BC5-63C0-4BED-9078-5740C6360C7F}" type="parTrans" cxnId="{2BF4E8A9-B9A9-4E76-B677-2931C409E6BC}">
      <dgm:prSet/>
      <dgm:spPr/>
      <dgm:t>
        <a:bodyPr/>
        <a:lstStyle/>
        <a:p>
          <a:endParaRPr lang="en-US" sz="2800"/>
        </a:p>
      </dgm:t>
    </dgm:pt>
    <dgm:pt modelId="{D512B953-F649-4B36-B4A2-E5FF514ED7C9}" type="sibTrans" cxnId="{2BF4E8A9-B9A9-4E76-B677-2931C409E6BC}">
      <dgm:prSet/>
      <dgm:spPr/>
      <dgm:t>
        <a:bodyPr/>
        <a:lstStyle/>
        <a:p>
          <a:endParaRPr lang="en-US" sz="2800"/>
        </a:p>
      </dgm:t>
    </dgm:pt>
    <dgm:pt modelId="{1028ACEA-7423-49BE-BE3D-811C739B9FA1}">
      <dgm:prSet custT="1"/>
      <dgm:spPr/>
      <dgm:t>
        <a:bodyPr/>
        <a:lstStyle/>
        <a:p>
          <a:pPr algn="just"/>
          <a:r>
            <a:rPr lang="ro-RO" sz="1200" dirty="0">
              <a:latin typeface="Verdana" panose="020B0604030504040204" pitchFamily="34" charset="0"/>
              <a:ea typeface="Verdana" panose="020B0604030504040204" pitchFamily="34" charset="0"/>
            </a:rPr>
            <a:t>Mecanismul European de Protecție Civilă – capabilități umane și tehnice în misiunile de </a:t>
          </a:r>
          <a:r>
            <a:rPr lang="ro-RO" sz="1200" dirty="0" err="1">
              <a:latin typeface="Verdana" panose="020B0604030504040204" pitchFamily="34" charset="0"/>
              <a:ea typeface="Verdana" panose="020B0604030504040204" pitchFamily="34" charset="0"/>
            </a:rPr>
            <a:t>prepoziționare</a:t>
          </a:r>
          <a:r>
            <a:rPr lang="ro-RO" sz="1200" dirty="0">
              <a:latin typeface="Verdana" panose="020B0604030504040204" pitchFamily="34" charset="0"/>
              <a:ea typeface="Verdana" panose="020B0604030504040204" pitchFamily="34" charset="0"/>
            </a:rPr>
            <a:t> din Franța și Republica Elenă</a:t>
          </a:r>
          <a:endParaRPr lang="en-US" sz="1200" dirty="0">
            <a:latin typeface="Verdana" panose="020B0604030504040204" pitchFamily="34" charset="0"/>
            <a:ea typeface="Verdana" panose="020B0604030504040204" pitchFamily="34" charset="0"/>
          </a:endParaRPr>
        </a:p>
      </dgm:t>
    </dgm:pt>
    <dgm:pt modelId="{6D40296B-36B8-46AF-8BAC-C0C546F70503}" type="parTrans" cxnId="{5494874E-7747-46B4-A901-DE6D5938F665}">
      <dgm:prSet/>
      <dgm:spPr/>
      <dgm:t>
        <a:bodyPr/>
        <a:lstStyle/>
        <a:p>
          <a:endParaRPr lang="en-US" sz="2800"/>
        </a:p>
      </dgm:t>
    </dgm:pt>
    <dgm:pt modelId="{1F93B6E1-2F4A-43FF-BEAC-2C4C686AE1FD}" type="sibTrans" cxnId="{5494874E-7747-46B4-A901-DE6D5938F665}">
      <dgm:prSet/>
      <dgm:spPr/>
      <dgm:t>
        <a:bodyPr/>
        <a:lstStyle/>
        <a:p>
          <a:endParaRPr lang="en-US" sz="2800"/>
        </a:p>
      </dgm:t>
    </dgm:pt>
    <dgm:pt modelId="{455F2BDD-46D8-4A2F-AFD9-EF2E93D5FCF0}">
      <dgm:prSet custT="1"/>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100" b="1" dirty="0">
              <a:latin typeface="Verdana" panose="020B0604030504040204" pitchFamily="34" charset="0"/>
              <a:ea typeface="Verdana" panose="020B0604030504040204" pitchFamily="34" charset="0"/>
            </a:rPr>
            <a:t>Lansarea unei noi  versiuni a platformei FIIPREGATIT.RO.</a:t>
          </a:r>
          <a:endParaRPr lang="en-US" sz="1100" dirty="0">
            <a:latin typeface="Verdana" panose="020B0604030504040204" pitchFamily="34" charset="0"/>
            <a:ea typeface="Verdana" panose="020B0604030504040204" pitchFamily="34" charset="0"/>
          </a:endParaRPr>
        </a:p>
        <a:p>
          <a:pPr marL="0" lvl="0" algn="just" defTabSz="400050" rtl="0">
            <a:lnSpc>
              <a:spcPct val="90000"/>
            </a:lnSpc>
            <a:spcBef>
              <a:spcPct val="0"/>
            </a:spcBef>
            <a:spcAft>
              <a:spcPct val="35000"/>
            </a:spcAft>
            <a:buNone/>
          </a:pPr>
          <a:endParaRPr lang="en-US" sz="1100" dirty="0">
            <a:latin typeface="Verdana" panose="020B0604030504040204" pitchFamily="34" charset="0"/>
            <a:ea typeface="Verdana" panose="020B0604030504040204" pitchFamily="34" charset="0"/>
          </a:endParaRPr>
        </a:p>
      </dgm:t>
    </dgm:pt>
    <dgm:pt modelId="{7AEE38AF-B77F-48B5-A4B0-159D269EF71B}" type="sibTrans" cxnId="{3E9C351E-F942-4792-80B6-86387D3B8B51}">
      <dgm:prSet/>
      <dgm:spPr/>
      <dgm:t>
        <a:bodyPr/>
        <a:lstStyle/>
        <a:p>
          <a:endParaRPr lang="en-US" sz="2800"/>
        </a:p>
      </dgm:t>
    </dgm:pt>
    <dgm:pt modelId="{E30C17B3-E930-4CBB-A60E-8FA9FA2C775D}" type="parTrans" cxnId="{3E9C351E-F942-4792-80B6-86387D3B8B51}">
      <dgm:prSet/>
      <dgm:spPr/>
      <dgm:t>
        <a:bodyPr/>
        <a:lstStyle/>
        <a:p>
          <a:endParaRPr lang="en-US" sz="2800"/>
        </a:p>
      </dgm:t>
    </dgm:pt>
    <dgm:pt modelId="{C0617D63-6EE7-4E4C-A7CD-90B4829A6128}">
      <dgm:prSet custT="1"/>
      <dgm:spPr>
        <a:solidFill>
          <a:srgbClr val="DE3E12"/>
        </a:solidFill>
      </dgm:spPr>
      <dgm: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o-RO" sz="1100" b="0" kern="1200" dirty="0">
              <a:solidFill>
                <a:prstClr val="white"/>
              </a:solidFill>
              <a:latin typeface="Verdana" panose="020B0604030504040204" pitchFamily="34" charset="0"/>
              <a:ea typeface="Verdana" panose="020B0604030504040204" pitchFamily="34" charset="0"/>
              <a:cs typeface="+mn-cs"/>
            </a:rPr>
            <a:t>Organizarea exercițiului </a:t>
          </a:r>
          <a:r>
            <a:rPr lang="ro-RO" sz="1100" b="1" kern="1200" dirty="0" err="1">
              <a:solidFill>
                <a:prstClr val="white"/>
              </a:solidFill>
              <a:latin typeface="Verdana" panose="020B0604030504040204" pitchFamily="34" charset="0"/>
              <a:ea typeface="Verdana" panose="020B0604030504040204" pitchFamily="34" charset="0"/>
              <a:cs typeface="+mn-cs"/>
            </a:rPr>
            <a:t>GridGuard</a:t>
          </a:r>
          <a:r>
            <a:rPr lang="ro-RO" sz="1100" b="1" kern="1200" dirty="0">
              <a:solidFill>
                <a:prstClr val="white"/>
              </a:solidFill>
              <a:latin typeface="Verdana" panose="020B0604030504040204" pitchFamily="34" charset="0"/>
              <a:ea typeface="Verdana" panose="020B0604030504040204" pitchFamily="34" charset="0"/>
              <a:cs typeface="+mn-cs"/>
            </a:rPr>
            <a:t> 2024, </a:t>
          </a:r>
          <a:r>
            <a:rPr lang="ro-RO" sz="1100" b="0" kern="1200" dirty="0">
              <a:solidFill>
                <a:prstClr val="white"/>
              </a:solidFill>
              <a:latin typeface="Verdana" panose="020B0604030504040204" pitchFamily="34" charset="0"/>
              <a:ea typeface="Verdana" panose="020B0604030504040204" pitchFamily="34" charset="0"/>
              <a:cs typeface="+mn-cs"/>
            </a:rPr>
            <a:t>prin care a fost testată capacitatea de răspuns la </a:t>
          </a:r>
          <a:r>
            <a:rPr lang="ro-RO" sz="1050" b="0" kern="1200" dirty="0">
              <a:solidFill>
                <a:prstClr val="white"/>
              </a:solidFill>
              <a:latin typeface="Verdana" panose="020B0604030504040204" pitchFamily="34" charset="0"/>
              <a:ea typeface="Verdana" panose="020B0604030504040204" pitchFamily="34" charset="0"/>
              <a:cs typeface="+mn-cs"/>
            </a:rPr>
            <a:t>crize</a:t>
          </a:r>
          <a:r>
            <a:rPr lang="ro-RO" sz="1100" b="0" kern="1200" dirty="0">
              <a:solidFill>
                <a:prstClr val="white"/>
              </a:solidFill>
              <a:latin typeface="Verdana" panose="020B0604030504040204" pitchFamily="34" charset="0"/>
              <a:ea typeface="Verdana" panose="020B0604030504040204" pitchFamily="34" charset="0"/>
              <a:cs typeface="+mn-cs"/>
            </a:rPr>
            <a:t> generate în sectorul energetic național</a:t>
          </a:r>
          <a:endParaRPr lang="en-US" sz="1100" b="0" kern="1200" dirty="0">
            <a:solidFill>
              <a:prstClr val="white"/>
            </a:solidFill>
            <a:latin typeface="Verdana" panose="020B0604030504040204" pitchFamily="34" charset="0"/>
            <a:ea typeface="Verdana" panose="020B0604030504040204" pitchFamily="34" charset="0"/>
            <a:cs typeface="+mn-cs"/>
          </a:endParaRPr>
        </a:p>
        <a:p>
          <a:pPr marL="0" lvl="0" algn="just" defTabSz="400050" rtl="0">
            <a:lnSpc>
              <a:spcPct val="90000"/>
            </a:lnSpc>
            <a:spcBef>
              <a:spcPct val="0"/>
            </a:spcBef>
            <a:spcAft>
              <a:spcPct val="35000"/>
            </a:spcAft>
            <a:buNone/>
          </a:pPr>
          <a:endParaRPr lang="en-US" sz="1100" dirty="0">
            <a:latin typeface="Verdana" panose="020B0604030504040204" pitchFamily="34" charset="0"/>
            <a:ea typeface="Verdana" panose="020B0604030504040204" pitchFamily="34" charset="0"/>
          </a:endParaRPr>
        </a:p>
      </dgm:t>
    </dgm:pt>
    <dgm:pt modelId="{4CDF889F-E9DD-445C-9192-6AC2E336613B}" type="sibTrans" cxnId="{5D1CBAD0-76DB-40FA-8C66-914CD978CD3D}">
      <dgm:prSet/>
      <dgm:spPr/>
      <dgm:t>
        <a:bodyPr/>
        <a:lstStyle/>
        <a:p>
          <a:endParaRPr lang="en-US" sz="2800"/>
        </a:p>
      </dgm:t>
    </dgm:pt>
    <dgm:pt modelId="{4E47DD6C-546C-4A55-8032-A05A5DDE415D}" type="parTrans" cxnId="{5D1CBAD0-76DB-40FA-8C66-914CD978CD3D}">
      <dgm:prSet/>
      <dgm:spPr/>
      <dgm:t>
        <a:bodyPr/>
        <a:lstStyle/>
        <a:p>
          <a:endParaRPr lang="en-US" sz="2800"/>
        </a:p>
      </dgm:t>
    </dgm:pt>
    <dgm:pt modelId="{9C8CD753-7CA3-4F26-AF5E-E28699CDE94F}" type="pres">
      <dgm:prSet presAssocID="{42915D4E-D120-4412-9648-20899456A6F2}" presName="diagram" presStyleCnt="0">
        <dgm:presLayoutVars>
          <dgm:dir/>
          <dgm:resizeHandles val="exact"/>
        </dgm:presLayoutVars>
      </dgm:prSet>
      <dgm:spPr/>
      <dgm:t>
        <a:bodyPr/>
        <a:lstStyle/>
        <a:p>
          <a:endParaRPr lang="en-US"/>
        </a:p>
      </dgm:t>
    </dgm:pt>
    <dgm:pt modelId="{978964F8-69ED-46E8-A229-6AF5411B35D2}" type="pres">
      <dgm:prSet presAssocID="{7D6739F9-A7BA-46E1-9E29-2E3040884EFF}" presName="node" presStyleLbl="node1" presStyleIdx="0" presStyleCnt="11" custScaleX="104779" custScaleY="113241">
        <dgm:presLayoutVars>
          <dgm:bulletEnabled val="1"/>
        </dgm:presLayoutVars>
      </dgm:prSet>
      <dgm:spPr/>
      <dgm:t>
        <a:bodyPr/>
        <a:lstStyle/>
        <a:p>
          <a:endParaRPr lang="en-US"/>
        </a:p>
      </dgm:t>
    </dgm:pt>
    <dgm:pt modelId="{C7761FA1-1E5E-44A1-9A4B-F8C430312666}" type="pres">
      <dgm:prSet presAssocID="{0483DBCC-D132-4CFC-8B77-1866514384FF}" presName="sibTrans" presStyleCnt="0"/>
      <dgm:spPr/>
    </dgm:pt>
    <dgm:pt modelId="{2345EA10-3558-40B6-88B5-E0D24CC996A1}" type="pres">
      <dgm:prSet presAssocID="{800BD4B6-1C4E-4FBF-82B6-19677F6B1C83}" presName="node" presStyleLbl="node1" presStyleIdx="1" presStyleCnt="11">
        <dgm:presLayoutVars>
          <dgm:bulletEnabled val="1"/>
        </dgm:presLayoutVars>
      </dgm:prSet>
      <dgm:spPr/>
      <dgm:t>
        <a:bodyPr/>
        <a:lstStyle/>
        <a:p>
          <a:endParaRPr lang="en-US"/>
        </a:p>
      </dgm:t>
    </dgm:pt>
    <dgm:pt modelId="{89DEA5A9-A926-47DB-9636-6EB8F573A7B7}" type="pres">
      <dgm:prSet presAssocID="{1B41031A-7159-4022-9D28-80CDC79CE164}" presName="sibTrans" presStyleCnt="0"/>
      <dgm:spPr/>
    </dgm:pt>
    <dgm:pt modelId="{E4E514E4-011C-466A-BDDE-C03B13270632}" type="pres">
      <dgm:prSet presAssocID="{211AD8F1-CE73-4225-AA58-5244C8C2A9EB}" presName="node" presStyleLbl="node1" presStyleIdx="2" presStyleCnt="11" custLinFactY="100000" custLinFactNeighborX="-60731" custLinFactNeighborY="133081">
        <dgm:presLayoutVars>
          <dgm:bulletEnabled val="1"/>
        </dgm:presLayoutVars>
      </dgm:prSet>
      <dgm:spPr/>
      <dgm:t>
        <a:bodyPr/>
        <a:lstStyle/>
        <a:p>
          <a:endParaRPr lang="en-US"/>
        </a:p>
      </dgm:t>
    </dgm:pt>
    <dgm:pt modelId="{CDF8589D-F943-4C10-905D-DA1791DFBE07}" type="pres">
      <dgm:prSet presAssocID="{97A195D8-C324-41C1-B2F1-ED87B9C02B3D}" presName="sibTrans" presStyleCnt="0"/>
      <dgm:spPr/>
    </dgm:pt>
    <dgm:pt modelId="{063FCCE1-4260-4A1D-AE97-1ECCD20D663A}" type="pres">
      <dgm:prSet presAssocID="{B0434C01-7021-42B0-9B99-001EEA051CF0}" presName="node" presStyleLbl="node1" presStyleIdx="3" presStyleCnt="11" custLinFactX="-100000" custLinFactY="10879" custLinFactNeighborX="-118348" custLinFactNeighborY="100000">
        <dgm:presLayoutVars>
          <dgm:bulletEnabled val="1"/>
        </dgm:presLayoutVars>
      </dgm:prSet>
      <dgm:spPr/>
      <dgm:t>
        <a:bodyPr/>
        <a:lstStyle/>
        <a:p>
          <a:endParaRPr lang="en-US"/>
        </a:p>
      </dgm:t>
    </dgm:pt>
    <dgm:pt modelId="{00782261-A0A4-4220-AB3D-67F660501C07}" type="pres">
      <dgm:prSet presAssocID="{D512B953-F649-4B36-B4A2-E5FF514ED7C9}" presName="sibTrans" presStyleCnt="0"/>
      <dgm:spPr/>
    </dgm:pt>
    <dgm:pt modelId="{23B55C18-77D4-4E7D-B0C9-3909764CFDD7}" type="pres">
      <dgm:prSet presAssocID="{1028ACEA-7423-49BE-BE3D-811C739B9FA1}" presName="node" presStyleLbl="node1" presStyleIdx="4" presStyleCnt="11" custLinFactY="7645" custLinFactNeighborX="26843" custLinFactNeighborY="100000">
        <dgm:presLayoutVars>
          <dgm:bulletEnabled val="1"/>
        </dgm:presLayoutVars>
      </dgm:prSet>
      <dgm:spPr/>
      <dgm:t>
        <a:bodyPr/>
        <a:lstStyle/>
        <a:p>
          <a:endParaRPr lang="en-US"/>
        </a:p>
      </dgm:t>
    </dgm:pt>
    <dgm:pt modelId="{2E9E6E55-ABBC-493E-9D70-9E5786C7F04C}" type="pres">
      <dgm:prSet presAssocID="{1F93B6E1-2F4A-43FF-BEAC-2C4C686AE1FD}" presName="sibTrans" presStyleCnt="0"/>
      <dgm:spPr/>
    </dgm:pt>
    <dgm:pt modelId="{91D204B3-059D-4FA4-8E92-F6D40AC13650}" type="pres">
      <dgm:prSet presAssocID="{916F41CD-4FEF-49B2-BF8E-5680A20437E5}" presName="node" presStyleLbl="node1" presStyleIdx="5" presStyleCnt="11" custLinFactX="8031" custLinFactY="-15530" custLinFactNeighborX="100000" custLinFactNeighborY="-100000">
        <dgm:presLayoutVars>
          <dgm:bulletEnabled val="1"/>
        </dgm:presLayoutVars>
      </dgm:prSet>
      <dgm:spPr/>
      <dgm:t>
        <a:bodyPr/>
        <a:lstStyle/>
        <a:p>
          <a:endParaRPr lang="en-US"/>
        </a:p>
      </dgm:t>
    </dgm:pt>
    <dgm:pt modelId="{DDD2E657-2A5C-4294-9780-6608746D9B04}" type="pres">
      <dgm:prSet presAssocID="{E784ABCA-D28B-47BD-9F36-EAE800784D58}" presName="sibTrans" presStyleCnt="0"/>
      <dgm:spPr/>
    </dgm:pt>
    <dgm:pt modelId="{C7312FD1-9E18-4B85-B2CC-084E17D20B0D}" type="pres">
      <dgm:prSet presAssocID="{38A8D4FB-B484-4A2B-91B9-BD0A74E3A567}" presName="node" presStyleLbl="node1" presStyleIdx="6" presStyleCnt="11" custLinFactX="-130313" custLinFactNeighborX="-200000" custLinFactNeighborY="-6910">
        <dgm:presLayoutVars>
          <dgm:bulletEnabled val="1"/>
        </dgm:presLayoutVars>
      </dgm:prSet>
      <dgm:spPr/>
      <dgm:t>
        <a:bodyPr/>
        <a:lstStyle/>
        <a:p>
          <a:endParaRPr lang="en-US"/>
        </a:p>
      </dgm:t>
    </dgm:pt>
    <dgm:pt modelId="{D14D86D0-799C-4453-8430-23B7850F0272}" type="pres">
      <dgm:prSet presAssocID="{0CAE024D-23FE-4341-9A52-4A3C59A1DE27}" presName="sibTrans" presStyleCnt="0"/>
      <dgm:spPr/>
    </dgm:pt>
    <dgm:pt modelId="{B879675B-556A-4317-8121-4B965A8C9C95}" type="pres">
      <dgm:prSet presAssocID="{135ABD58-0A5C-4D47-AB50-C9103B268F82}" presName="node" presStyleLbl="node1" presStyleIdx="7" presStyleCnt="11" custLinFactY="-16130" custLinFactNeighborX="-5893" custLinFactNeighborY="-100000">
        <dgm:presLayoutVars>
          <dgm:bulletEnabled val="1"/>
        </dgm:presLayoutVars>
      </dgm:prSet>
      <dgm:spPr/>
      <dgm:t>
        <a:bodyPr/>
        <a:lstStyle/>
        <a:p>
          <a:endParaRPr lang="en-US"/>
        </a:p>
      </dgm:t>
    </dgm:pt>
    <dgm:pt modelId="{28380FB7-CA54-4E8D-8C8C-220A9C6E078F}" type="pres">
      <dgm:prSet presAssocID="{666FF110-B41E-4F53-A5D9-16BDA5B09D48}" presName="sibTrans" presStyleCnt="0"/>
      <dgm:spPr/>
    </dgm:pt>
    <dgm:pt modelId="{86DD1AF0-816C-491D-921E-F5D5DC768864}" type="pres">
      <dgm:prSet presAssocID="{7308AE5D-2B50-4F27-8301-A6A86BBA5B13}" presName="node" presStyleLbl="node1" presStyleIdx="8" presStyleCnt="11" custLinFactX="64360" custLinFactY="-22454" custLinFactNeighborX="100000" custLinFactNeighborY="-100000">
        <dgm:presLayoutVars>
          <dgm:bulletEnabled val="1"/>
        </dgm:presLayoutVars>
      </dgm:prSet>
      <dgm:spPr/>
      <dgm:t>
        <a:bodyPr/>
        <a:lstStyle/>
        <a:p>
          <a:endParaRPr lang="en-US"/>
        </a:p>
      </dgm:t>
    </dgm:pt>
    <dgm:pt modelId="{FCC4C2B7-17DD-41A6-A214-2553F49E002B}" type="pres">
      <dgm:prSet presAssocID="{9D2D07AC-809F-45F0-A8FC-34E11CDB8B48}" presName="sibTrans" presStyleCnt="0"/>
      <dgm:spPr/>
    </dgm:pt>
    <dgm:pt modelId="{4C63D761-2B2F-4C7F-9D27-8B311F709809}" type="pres">
      <dgm:prSet presAssocID="{455F2BDD-46D8-4A2F-AFD9-EF2E93D5FCF0}" presName="node" presStyleLbl="node1" presStyleIdx="9" presStyleCnt="11" custLinFactX="31171" custLinFactNeighborX="100000" custLinFactNeighborY="-10883">
        <dgm:presLayoutVars>
          <dgm:bulletEnabled val="1"/>
        </dgm:presLayoutVars>
      </dgm:prSet>
      <dgm:spPr/>
      <dgm:t>
        <a:bodyPr/>
        <a:lstStyle/>
        <a:p>
          <a:endParaRPr lang="en-US"/>
        </a:p>
      </dgm:t>
    </dgm:pt>
    <dgm:pt modelId="{EA051B64-C99B-4652-9246-3C931409C17F}" type="pres">
      <dgm:prSet presAssocID="{7AEE38AF-B77F-48B5-A4B0-159D269EF71B}" presName="sibTrans" presStyleCnt="0"/>
      <dgm:spPr/>
    </dgm:pt>
    <dgm:pt modelId="{90415E04-F448-405C-B7D4-523B87479B73}" type="pres">
      <dgm:prSet presAssocID="{C0617D63-6EE7-4E4C-A7CD-90B4829A6128}" presName="node" presStyleLbl="node1" presStyleIdx="10" presStyleCnt="11" custLinFactY="-22454" custLinFactNeighborX="52043" custLinFactNeighborY="-100000">
        <dgm:presLayoutVars>
          <dgm:bulletEnabled val="1"/>
        </dgm:presLayoutVars>
      </dgm:prSet>
      <dgm:spPr/>
      <dgm:t>
        <a:bodyPr/>
        <a:lstStyle/>
        <a:p>
          <a:endParaRPr lang="en-US"/>
        </a:p>
      </dgm:t>
    </dgm:pt>
  </dgm:ptLst>
  <dgm:cxnLst>
    <dgm:cxn modelId="{91300C2F-749B-4EDB-A8BC-96D4FB60451A}" type="presOf" srcId="{42915D4E-D120-4412-9648-20899456A6F2}" destId="{9C8CD753-7CA3-4F26-AF5E-E28699CDE94F}" srcOrd="0" destOrd="0" presId="urn:microsoft.com/office/officeart/2005/8/layout/default"/>
    <dgm:cxn modelId="{A0614A8A-C05D-4855-8AF1-6057BD1EDE81}" srcId="{42915D4E-D120-4412-9648-20899456A6F2}" destId="{916F41CD-4FEF-49B2-BF8E-5680A20437E5}" srcOrd="5" destOrd="0" parTransId="{27B7F806-2869-412E-B19F-6636E03BA01E}" sibTransId="{E784ABCA-D28B-47BD-9F36-EAE800784D58}"/>
    <dgm:cxn modelId="{5A056FC4-06A1-4F2A-824F-497AC1C9A31C}" srcId="{42915D4E-D120-4412-9648-20899456A6F2}" destId="{211AD8F1-CE73-4225-AA58-5244C8C2A9EB}" srcOrd="2" destOrd="0" parTransId="{278B4572-A606-4354-AF13-019BEB538EB0}" sibTransId="{97A195D8-C324-41C1-B2F1-ED87B9C02B3D}"/>
    <dgm:cxn modelId="{DC135BED-7016-42E5-8CE2-88965E6FB6DC}" srcId="{42915D4E-D120-4412-9648-20899456A6F2}" destId="{7D6739F9-A7BA-46E1-9E29-2E3040884EFF}" srcOrd="0" destOrd="0" parTransId="{C146879F-7C8F-45FE-AE76-9DC129996A66}" sibTransId="{0483DBCC-D132-4CFC-8B77-1866514384FF}"/>
    <dgm:cxn modelId="{3E9C351E-F942-4792-80B6-86387D3B8B51}" srcId="{42915D4E-D120-4412-9648-20899456A6F2}" destId="{455F2BDD-46D8-4A2F-AFD9-EF2E93D5FCF0}" srcOrd="9" destOrd="0" parTransId="{E30C17B3-E930-4CBB-A60E-8FA9FA2C775D}" sibTransId="{7AEE38AF-B77F-48B5-A4B0-159D269EF71B}"/>
    <dgm:cxn modelId="{3DEDA58B-89BF-4EF8-88E3-B73A38A1EA40}" type="presOf" srcId="{7D6739F9-A7BA-46E1-9E29-2E3040884EFF}" destId="{978964F8-69ED-46E8-A229-6AF5411B35D2}" srcOrd="0" destOrd="0" presId="urn:microsoft.com/office/officeart/2005/8/layout/default"/>
    <dgm:cxn modelId="{4AB87713-C063-4C7B-A9E1-8D6980C57E7F}" type="presOf" srcId="{800BD4B6-1C4E-4FBF-82B6-19677F6B1C83}" destId="{2345EA10-3558-40B6-88B5-E0D24CC996A1}" srcOrd="0" destOrd="0" presId="urn:microsoft.com/office/officeart/2005/8/layout/default"/>
    <dgm:cxn modelId="{36248D16-0E34-4219-8F1F-4426E6AD3934}" type="presOf" srcId="{B0434C01-7021-42B0-9B99-001EEA051CF0}" destId="{063FCCE1-4260-4A1D-AE97-1ECCD20D663A}" srcOrd="0" destOrd="0" presId="urn:microsoft.com/office/officeart/2005/8/layout/default"/>
    <dgm:cxn modelId="{653791CE-BEA0-44C5-9253-E9E2474544F4}" srcId="{42915D4E-D120-4412-9648-20899456A6F2}" destId="{135ABD58-0A5C-4D47-AB50-C9103B268F82}" srcOrd="7" destOrd="0" parTransId="{4306D938-4E58-4532-972F-5AACAF9A92BE}" sibTransId="{666FF110-B41E-4F53-A5D9-16BDA5B09D48}"/>
    <dgm:cxn modelId="{D0D34E2F-013D-4782-B9BC-F51946C5E841}" type="presOf" srcId="{211AD8F1-CE73-4225-AA58-5244C8C2A9EB}" destId="{E4E514E4-011C-466A-BDDE-C03B13270632}" srcOrd="0" destOrd="0" presId="urn:microsoft.com/office/officeart/2005/8/layout/default"/>
    <dgm:cxn modelId="{9D533DCC-893C-4F3C-870C-ABEEB73EA7C5}" srcId="{42915D4E-D120-4412-9648-20899456A6F2}" destId="{7308AE5D-2B50-4F27-8301-A6A86BBA5B13}" srcOrd="8" destOrd="0" parTransId="{9320B8D9-B182-4F35-980F-B8430ED91236}" sibTransId="{9D2D07AC-809F-45F0-A8FC-34E11CDB8B48}"/>
    <dgm:cxn modelId="{5D1CBAD0-76DB-40FA-8C66-914CD978CD3D}" srcId="{42915D4E-D120-4412-9648-20899456A6F2}" destId="{C0617D63-6EE7-4E4C-A7CD-90B4829A6128}" srcOrd="10" destOrd="0" parTransId="{4E47DD6C-546C-4A55-8032-A05A5DDE415D}" sibTransId="{4CDF889F-E9DD-445C-9192-6AC2E336613B}"/>
    <dgm:cxn modelId="{AD0070D6-1336-497A-94FB-F2C011F4AF16}" type="presOf" srcId="{916F41CD-4FEF-49B2-BF8E-5680A20437E5}" destId="{91D204B3-059D-4FA4-8E92-F6D40AC13650}" srcOrd="0" destOrd="0" presId="urn:microsoft.com/office/officeart/2005/8/layout/default"/>
    <dgm:cxn modelId="{2307AF1C-16AC-4D0E-B8BD-4BDB456DB1B4}" srcId="{42915D4E-D120-4412-9648-20899456A6F2}" destId="{38A8D4FB-B484-4A2B-91B9-BD0A74E3A567}" srcOrd="6" destOrd="0" parTransId="{C9762B3C-CA09-46AF-B4B8-579ACCEF723A}" sibTransId="{0CAE024D-23FE-4341-9A52-4A3C59A1DE27}"/>
    <dgm:cxn modelId="{5494874E-7747-46B4-A901-DE6D5938F665}" srcId="{42915D4E-D120-4412-9648-20899456A6F2}" destId="{1028ACEA-7423-49BE-BE3D-811C739B9FA1}" srcOrd="4" destOrd="0" parTransId="{6D40296B-36B8-46AF-8BAC-C0C546F70503}" sibTransId="{1F93B6E1-2F4A-43FF-BEAC-2C4C686AE1FD}"/>
    <dgm:cxn modelId="{5E937884-31AA-407C-99AC-5488253F7F80}" type="presOf" srcId="{455F2BDD-46D8-4A2F-AFD9-EF2E93D5FCF0}" destId="{4C63D761-2B2F-4C7F-9D27-8B311F709809}" srcOrd="0" destOrd="0" presId="urn:microsoft.com/office/officeart/2005/8/layout/default"/>
    <dgm:cxn modelId="{1310BA11-F4C6-41EF-9086-0E0F2F1CF505}" type="presOf" srcId="{135ABD58-0A5C-4D47-AB50-C9103B268F82}" destId="{B879675B-556A-4317-8121-4B965A8C9C95}" srcOrd="0" destOrd="0" presId="urn:microsoft.com/office/officeart/2005/8/layout/default"/>
    <dgm:cxn modelId="{FFAAA887-2B51-4D07-86E0-B79C8C1A0E26}" type="presOf" srcId="{38A8D4FB-B484-4A2B-91B9-BD0A74E3A567}" destId="{C7312FD1-9E18-4B85-B2CC-084E17D20B0D}" srcOrd="0" destOrd="0" presId="urn:microsoft.com/office/officeart/2005/8/layout/default"/>
    <dgm:cxn modelId="{D2A90B48-A1E5-47B3-81D2-A0E9DC47027F}" type="presOf" srcId="{7308AE5D-2B50-4F27-8301-A6A86BBA5B13}" destId="{86DD1AF0-816C-491D-921E-F5D5DC768864}" srcOrd="0" destOrd="0" presId="urn:microsoft.com/office/officeart/2005/8/layout/default"/>
    <dgm:cxn modelId="{AC9CED64-CF5A-4D25-ADB4-B11CA1208A96}" srcId="{42915D4E-D120-4412-9648-20899456A6F2}" destId="{800BD4B6-1C4E-4FBF-82B6-19677F6B1C83}" srcOrd="1" destOrd="0" parTransId="{FF6E92C7-D4CB-44C9-867F-D97FA66AE4B3}" sibTransId="{1B41031A-7159-4022-9D28-80CDC79CE164}"/>
    <dgm:cxn modelId="{2BF4E8A9-B9A9-4E76-B677-2931C409E6BC}" srcId="{42915D4E-D120-4412-9648-20899456A6F2}" destId="{B0434C01-7021-42B0-9B99-001EEA051CF0}" srcOrd="3" destOrd="0" parTransId="{DFC83BC5-63C0-4BED-9078-5740C6360C7F}" sibTransId="{D512B953-F649-4B36-B4A2-E5FF514ED7C9}"/>
    <dgm:cxn modelId="{5E2E1B68-8D15-4B6E-B9B2-5AC2E37C6196}" type="presOf" srcId="{1028ACEA-7423-49BE-BE3D-811C739B9FA1}" destId="{23B55C18-77D4-4E7D-B0C9-3909764CFDD7}" srcOrd="0" destOrd="0" presId="urn:microsoft.com/office/officeart/2005/8/layout/default"/>
    <dgm:cxn modelId="{18BCCB3C-4830-465F-84D8-7A8D00873811}" type="presOf" srcId="{C0617D63-6EE7-4E4C-A7CD-90B4829A6128}" destId="{90415E04-F448-405C-B7D4-523B87479B73}" srcOrd="0" destOrd="0" presId="urn:microsoft.com/office/officeart/2005/8/layout/default"/>
    <dgm:cxn modelId="{D8CEE563-C962-4424-AD8A-34DC9256917D}" type="presParOf" srcId="{9C8CD753-7CA3-4F26-AF5E-E28699CDE94F}" destId="{978964F8-69ED-46E8-A229-6AF5411B35D2}" srcOrd="0" destOrd="0" presId="urn:microsoft.com/office/officeart/2005/8/layout/default"/>
    <dgm:cxn modelId="{11BEB244-C5CA-4F72-87FD-541337E7C56F}" type="presParOf" srcId="{9C8CD753-7CA3-4F26-AF5E-E28699CDE94F}" destId="{C7761FA1-1E5E-44A1-9A4B-F8C430312666}" srcOrd="1" destOrd="0" presId="urn:microsoft.com/office/officeart/2005/8/layout/default"/>
    <dgm:cxn modelId="{C16F1597-0A59-42FE-9FA3-31093CA1B598}" type="presParOf" srcId="{9C8CD753-7CA3-4F26-AF5E-E28699CDE94F}" destId="{2345EA10-3558-40B6-88B5-E0D24CC996A1}" srcOrd="2" destOrd="0" presId="urn:microsoft.com/office/officeart/2005/8/layout/default"/>
    <dgm:cxn modelId="{5FAA8C87-5538-450F-A664-B54DB8B4E7DA}" type="presParOf" srcId="{9C8CD753-7CA3-4F26-AF5E-E28699CDE94F}" destId="{89DEA5A9-A926-47DB-9636-6EB8F573A7B7}" srcOrd="3" destOrd="0" presId="urn:microsoft.com/office/officeart/2005/8/layout/default"/>
    <dgm:cxn modelId="{5217BF3F-C71F-47BF-8D99-BC7786ACFE8E}" type="presParOf" srcId="{9C8CD753-7CA3-4F26-AF5E-E28699CDE94F}" destId="{E4E514E4-011C-466A-BDDE-C03B13270632}" srcOrd="4" destOrd="0" presId="urn:microsoft.com/office/officeart/2005/8/layout/default"/>
    <dgm:cxn modelId="{A1679563-1FBD-428B-8F40-B5F86F3CABB4}" type="presParOf" srcId="{9C8CD753-7CA3-4F26-AF5E-E28699CDE94F}" destId="{CDF8589D-F943-4C10-905D-DA1791DFBE07}" srcOrd="5" destOrd="0" presId="urn:microsoft.com/office/officeart/2005/8/layout/default"/>
    <dgm:cxn modelId="{01C206FF-94E3-4177-A447-08D57833CEE9}" type="presParOf" srcId="{9C8CD753-7CA3-4F26-AF5E-E28699CDE94F}" destId="{063FCCE1-4260-4A1D-AE97-1ECCD20D663A}" srcOrd="6" destOrd="0" presId="urn:microsoft.com/office/officeart/2005/8/layout/default"/>
    <dgm:cxn modelId="{F881E011-B2E8-49F3-8695-BFCCACEBA755}" type="presParOf" srcId="{9C8CD753-7CA3-4F26-AF5E-E28699CDE94F}" destId="{00782261-A0A4-4220-AB3D-67F660501C07}" srcOrd="7" destOrd="0" presId="urn:microsoft.com/office/officeart/2005/8/layout/default"/>
    <dgm:cxn modelId="{96C3D3FC-B644-4B27-856F-87B7DFFE4724}" type="presParOf" srcId="{9C8CD753-7CA3-4F26-AF5E-E28699CDE94F}" destId="{23B55C18-77D4-4E7D-B0C9-3909764CFDD7}" srcOrd="8" destOrd="0" presId="urn:microsoft.com/office/officeart/2005/8/layout/default"/>
    <dgm:cxn modelId="{405F4FBB-80AA-4BE9-A443-E0361D618449}" type="presParOf" srcId="{9C8CD753-7CA3-4F26-AF5E-E28699CDE94F}" destId="{2E9E6E55-ABBC-493E-9D70-9E5786C7F04C}" srcOrd="9" destOrd="0" presId="urn:microsoft.com/office/officeart/2005/8/layout/default"/>
    <dgm:cxn modelId="{2E32031C-1559-43F5-8794-F289C2BC0BA6}" type="presParOf" srcId="{9C8CD753-7CA3-4F26-AF5E-E28699CDE94F}" destId="{91D204B3-059D-4FA4-8E92-F6D40AC13650}" srcOrd="10" destOrd="0" presId="urn:microsoft.com/office/officeart/2005/8/layout/default"/>
    <dgm:cxn modelId="{3F3650C6-C947-48A9-8BCF-502BABAFB4CE}" type="presParOf" srcId="{9C8CD753-7CA3-4F26-AF5E-E28699CDE94F}" destId="{DDD2E657-2A5C-4294-9780-6608746D9B04}" srcOrd="11" destOrd="0" presId="urn:microsoft.com/office/officeart/2005/8/layout/default"/>
    <dgm:cxn modelId="{EFCFAEDE-5408-4858-AE96-13FDDD4D38CB}" type="presParOf" srcId="{9C8CD753-7CA3-4F26-AF5E-E28699CDE94F}" destId="{C7312FD1-9E18-4B85-B2CC-084E17D20B0D}" srcOrd="12" destOrd="0" presId="urn:microsoft.com/office/officeart/2005/8/layout/default"/>
    <dgm:cxn modelId="{90638FBC-011D-487F-A6CC-D5066281B314}" type="presParOf" srcId="{9C8CD753-7CA3-4F26-AF5E-E28699CDE94F}" destId="{D14D86D0-799C-4453-8430-23B7850F0272}" srcOrd="13" destOrd="0" presId="urn:microsoft.com/office/officeart/2005/8/layout/default"/>
    <dgm:cxn modelId="{17DF61EC-DD60-4219-85DD-08E4C9913A59}" type="presParOf" srcId="{9C8CD753-7CA3-4F26-AF5E-E28699CDE94F}" destId="{B879675B-556A-4317-8121-4B965A8C9C95}" srcOrd="14" destOrd="0" presId="urn:microsoft.com/office/officeart/2005/8/layout/default"/>
    <dgm:cxn modelId="{2180A2FE-FA38-4304-9225-3224EC10547F}" type="presParOf" srcId="{9C8CD753-7CA3-4F26-AF5E-E28699CDE94F}" destId="{28380FB7-CA54-4E8D-8C8C-220A9C6E078F}" srcOrd="15" destOrd="0" presId="urn:microsoft.com/office/officeart/2005/8/layout/default"/>
    <dgm:cxn modelId="{D39A1349-3AD6-4E38-AAEB-32C1F8391AFB}" type="presParOf" srcId="{9C8CD753-7CA3-4F26-AF5E-E28699CDE94F}" destId="{86DD1AF0-816C-491D-921E-F5D5DC768864}" srcOrd="16" destOrd="0" presId="urn:microsoft.com/office/officeart/2005/8/layout/default"/>
    <dgm:cxn modelId="{4923FB54-6A54-4B97-B7A4-1B0684ED7E8C}" type="presParOf" srcId="{9C8CD753-7CA3-4F26-AF5E-E28699CDE94F}" destId="{FCC4C2B7-17DD-41A6-A214-2553F49E002B}" srcOrd="17" destOrd="0" presId="urn:microsoft.com/office/officeart/2005/8/layout/default"/>
    <dgm:cxn modelId="{AB171382-0CCB-44C6-A3C4-B088D41642FB}" type="presParOf" srcId="{9C8CD753-7CA3-4F26-AF5E-E28699CDE94F}" destId="{4C63D761-2B2F-4C7F-9D27-8B311F709809}" srcOrd="18" destOrd="0" presId="urn:microsoft.com/office/officeart/2005/8/layout/default"/>
    <dgm:cxn modelId="{79CFBC81-9F38-4ABD-BB82-32EBE7C5100A}" type="presParOf" srcId="{9C8CD753-7CA3-4F26-AF5E-E28699CDE94F}" destId="{EA051B64-C99B-4652-9246-3C931409C17F}" srcOrd="19" destOrd="0" presId="urn:microsoft.com/office/officeart/2005/8/layout/default"/>
    <dgm:cxn modelId="{9C02D239-2640-4C5B-B9CE-2B7981A17A20}" type="presParOf" srcId="{9C8CD753-7CA3-4F26-AF5E-E28699CDE94F}" destId="{90415E04-F448-405C-B7D4-523B87479B73}" srcOrd="2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FDC73-D8C9-4978-9FD2-222C53408B0C}">
      <dsp:nvSpPr>
        <dsp:cNvPr id="0" name=""/>
        <dsp:cNvSpPr/>
      </dsp:nvSpPr>
      <dsp:spPr>
        <a:xfrm>
          <a:off x="1524378" y="0"/>
          <a:ext cx="1609207" cy="1609452"/>
        </a:xfrm>
        <a:prstGeom prst="circularArrow">
          <a:avLst>
            <a:gd name="adj1" fmla="val 10980"/>
            <a:gd name="adj2" fmla="val 1142322"/>
            <a:gd name="adj3" fmla="val 4500000"/>
            <a:gd name="adj4" fmla="val 10800000"/>
            <a:gd name="adj5" fmla="val 12500"/>
          </a:avLst>
        </a:prstGeom>
        <a:solidFill>
          <a:srgbClr val="FF9966"/>
        </a:solidFill>
        <a:ln>
          <a:noFill/>
        </a:ln>
        <a:effectLst>
          <a:glow rad="101600">
            <a:schemeClr val="accent2">
              <a:satMod val="175000"/>
              <a:alpha val="40000"/>
            </a:schemeClr>
          </a:glow>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hemeClr val="accent6"/>
        </a:lnRef>
        <a:fillRef idx="3">
          <a:schemeClr val="accent6"/>
        </a:fillRef>
        <a:effectRef idx="3">
          <a:schemeClr val="accent6"/>
        </a:effectRef>
        <a:fontRef idx="minor">
          <a:schemeClr val="lt1"/>
        </a:fontRef>
      </dsp:style>
    </dsp:sp>
    <dsp:sp modelId="{02BF18C9-D928-495B-B891-C2351F280132}">
      <dsp:nvSpPr>
        <dsp:cNvPr id="0" name=""/>
        <dsp:cNvSpPr/>
      </dsp:nvSpPr>
      <dsp:spPr>
        <a:xfrm>
          <a:off x="0" y="693207"/>
          <a:ext cx="1812000" cy="44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SIGURAN</a:t>
          </a:r>
          <a:r>
            <a:rPr lang="ro-RO" sz="16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ȚĂ</a:t>
          </a:r>
          <a:endParaRPr lang="en-US" sz="16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endParaRPr>
        </a:p>
      </dsp:txBody>
      <dsp:txXfrm>
        <a:off x="0" y="693207"/>
        <a:ext cx="1812000" cy="446995"/>
      </dsp:txXfrm>
    </dsp:sp>
    <dsp:sp modelId="{03743286-4A44-4A2D-965C-78E375354C29}">
      <dsp:nvSpPr>
        <dsp:cNvPr id="0" name=""/>
        <dsp:cNvSpPr/>
      </dsp:nvSpPr>
      <dsp:spPr>
        <a:xfrm>
          <a:off x="1077427" y="924749"/>
          <a:ext cx="1609207" cy="1609452"/>
        </a:xfrm>
        <a:prstGeom prst="leftCircularArrow">
          <a:avLst>
            <a:gd name="adj1" fmla="val 10980"/>
            <a:gd name="adj2" fmla="val 1142322"/>
            <a:gd name="adj3" fmla="val 6300000"/>
            <a:gd name="adj4" fmla="val 18900000"/>
            <a:gd name="adj5" fmla="val 12500"/>
          </a:avLst>
        </a:prstGeom>
        <a:gradFill rotWithShape="1">
          <a:gsLst>
            <a:gs pos="0">
              <a:srgbClr val="4BACC6">
                <a:tint val="97000"/>
                <a:satMod val="115000"/>
                <a:lumMod val="114000"/>
              </a:srgbClr>
            </a:gs>
            <a:gs pos="60000">
              <a:srgbClr val="4BACC6">
                <a:tint val="100000"/>
                <a:shade val="96000"/>
                <a:satMod val="100000"/>
                <a:lumMod val="108000"/>
              </a:srgbClr>
            </a:gs>
            <a:gs pos="100000">
              <a:srgbClr val="4BACC6">
                <a:shade val="91000"/>
                <a:satMod val="100000"/>
              </a:srgbClr>
            </a:gs>
          </a:gsLst>
          <a:lin ang="5400000" scaled="0"/>
        </a:gradFill>
        <a:ln>
          <a:noFill/>
        </a:ln>
        <a:effectLst>
          <a:glow rad="101600">
            <a:schemeClr val="accent3">
              <a:satMod val="175000"/>
              <a:alpha val="40000"/>
            </a:schemeClr>
          </a:glow>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hemeClr val="accent5"/>
        </a:lnRef>
        <a:fillRef idx="3">
          <a:schemeClr val="accent5"/>
        </a:fillRef>
        <a:effectRef idx="3">
          <a:schemeClr val="accent5"/>
        </a:effectRef>
        <a:fontRef idx="minor">
          <a:schemeClr val="lt1"/>
        </a:fontRef>
      </dsp:style>
    </dsp:sp>
    <dsp:sp modelId="{485071BA-7D28-4DAC-B1AE-970566752EA2}">
      <dsp:nvSpPr>
        <dsp:cNvPr id="0" name=""/>
        <dsp:cNvSpPr/>
      </dsp:nvSpPr>
      <dsp:spPr>
        <a:xfrm>
          <a:off x="1322808" y="1552426"/>
          <a:ext cx="2260310" cy="44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o-RO" sz="16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SECURITATE</a:t>
          </a:r>
          <a:endParaRPr lang="en-US" sz="10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endParaRPr>
        </a:p>
      </dsp:txBody>
      <dsp:txXfrm>
        <a:off x="1322808" y="1552426"/>
        <a:ext cx="2260310" cy="446995"/>
      </dsp:txXfrm>
    </dsp:sp>
    <dsp:sp modelId="{85D24C7E-3450-4F76-BEEA-6B8E6959326C}">
      <dsp:nvSpPr>
        <dsp:cNvPr id="0" name=""/>
        <dsp:cNvSpPr/>
      </dsp:nvSpPr>
      <dsp:spPr>
        <a:xfrm>
          <a:off x="1638912" y="1960162"/>
          <a:ext cx="1382558" cy="1383112"/>
        </a:xfrm>
        <a:prstGeom prst="blockArc">
          <a:avLst>
            <a:gd name="adj1" fmla="val 13500000"/>
            <a:gd name="adj2" fmla="val 10800000"/>
            <a:gd name="adj3" fmla="val 12740"/>
          </a:avLst>
        </a:prstGeom>
        <a:gradFill rotWithShape="1">
          <a:gsLst>
            <a:gs pos="0">
              <a:srgbClr val="4F81BD">
                <a:tint val="97000"/>
                <a:satMod val="115000"/>
                <a:lumMod val="114000"/>
              </a:srgbClr>
            </a:gs>
            <a:gs pos="60000">
              <a:srgbClr val="4F81BD">
                <a:tint val="100000"/>
                <a:shade val="96000"/>
                <a:satMod val="100000"/>
                <a:lumMod val="108000"/>
              </a:srgbClr>
            </a:gs>
            <a:gs pos="100000">
              <a:srgbClr val="4F81BD">
                <a:shade val="91000"/>
                <a:satMod val="100000"/>
              </a:srgbClr>
            </a:gs>
          </a:gsLst>
          <a:lin ang="5400000" scaled="0"/>
        </a:gradFill>
        <a:ln>
          <a:noFill/>
        </a:ln>
        <a:effectLst>
          <a:glow rad="101600">
            <a:schemeClr val="accent5">
              <a:satMod val="175000"/>
              <a:alpha val="40000"/>
            </a:schemeClr>
          </a:glow>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hemeClr val="accent1"/>
        </a:lnRef>
        <a:fillRef idx="3">
          <a:schemeClr val="accent1"/>
        </a:fillRef>
        <a:effectRef idx="3">
          <a:schemeClr val="accent1"/>
        </a:effectRef>
        <a:fontRef idx="minor">
          <a:schemeClr val="lt1"/>
        </a:fontRef>
      </dsp:style>
    </dsp:sp>
    <dsp:sp modelId="{BF2C044C-AA29-4787-AB11-F2BA2F82530D}">
      <dsp:nvSpPr>
        <dsp:cNvPr id="0" name=""/>
        <dsp:cNvSpPr/>
      </dsp:nvSpPr>
      <dsp:spPr>
        <a:xfrm>
          <a:off x="266213" y="2336792"/>
          <a:ext cx="2514318" cy="44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o-RO" sz="16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SERVICII</a:t>
          </a:r>
          <a:r>
            <a:rPr lang="ro-RO" sz="1600" kern="1200" dirty="0">
              <a:solidFill>
                <a:sysClr val="window" lastClr="FFFFFF"/>
              </a:solidFill>
              <a:effectLst>
                <a:glow rad="228600">
                  <a:schemeClr val="accent1">
                    <a:satMod val="175000"/>
                    <a:alpha val="40000"/>
                  </a:schemeClr>
                </a:glow>
              </a:effectLst>
              <a:latin typeface="Calibri" panose="020F0502020204030204"/>
              <a:ea typeface="+mn-ea"/>
              <a:cs typeface="+mn-cs"/>
            </a:rPr>
            <a:t> </a:t>
          </a:r>
          <a:r>
            <a:rPr lang="ro-RO" sz="16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rPr>
            <a:t>PUBLICE</a:t>
          </a:r>
          <a:endParaRPr lang="en-US" sz="1400" b="1" kern="1200" dirty="0">
            <a:solidFill>
              <a:sysClr val="window" lastClr="FFFFFF"/>
            </a:solidFill>
            <a:effectLst>
              <a:glow rad="228600">
                <a:schemeClr val="accent1">
                  <a:satMod val="175000"/>
                  <a:alpha val="40000"/>
                </a:schemeClr>
              </a:glow>
            </a:effectLst>
            <a:latin typeface="Verdana" panose="020B0604030504040204" pitchFamily="34" charset="0"/>
            <a:ea typeface="Verdana" panose="020B0604030504040204" pitchFamily="34" charset="0"/>
            <a:cs typeface="+mn-cs"/>
          </a:endParaRPr>
        </a:p>
      </dsp:txBody>
      <dsp:txXfrm>
        <a:off x="266213" y="2336792"/>
        <a:ext cx="2514318" cy="446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08885-6D96-4DC4-9A49-7B41252B0DD0}">
      <dsp:nvSpPr>
        <dsp:cNvPr id="0" name=""/>
        <dsp:cNvSpPr/>
      </dsp:nvSpPr>
      <dsp:spPr>
        <a:xfrm>
          <a:off x="2801797" y="592078"/>
          <a:ext cx="1733939" cy="70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o-RO" sz="1400" b="1" kern="1200" dirty="0">
              <a:latin typeface="Verdana" panose="020B0604030504040204" pitchFamily="34" charset="0"/>
              <a:ea typeface="Verdana" panose="020B0604030504040204" pitchFamily="34" charset="0"/>
            </a:rPr>
            <a:t>Răspuns rapid în situații de urgență</a:t>
          </a:r>
          <a:endParaRPr lang="en-US" sz="1400" kern="1200" dirty="0">
            <a:latin typeface="Verdana" panose="020B0604030504040204" pitchFamily="34" charset="0"/>
            <a:ea typeface="Verdana" panose="020B0604030504040204" pitchFamily="34" charset="0"/>
          </a:endParaRPr>
        </a:p>
      </dsp:txBody>
      <dsp:txXfrm>
        <a:off x="2801797" y="592078"/>
        <a:ext cx="1733939" cy="701697"/>
      </dsp:txXfrm>
    </dsp:sp>
    <dsp:sp modelId="{74AD0698-53A6-41ED-A567-E5A6CF2F08B7}">
      <dsp:nvSpPr>
        <dsp:cNvPr id="0" name=""/>
        <dsp:cNvSpPr/>
      </dsp:nvSpPr>
      <dsp:spPr>
        <a:xfrm>
          <a:off x="1103869" y="-94366"/>
          <a:ext cx="2858555" cy="2858555"/>
        </a:xfrm>
        <a:prstGeom prst="circularArrow">
          <a:avLst>
            <a:gd name="adj1" fmla="val 8243"/>
            <a:gd name="adj2" fmla="val 575617"/>
            <a:gd name="adj3" fmla="val 3321084"/>
            <a:gd name="adj4" fmla="val 21382725"/>
            <a:gd name="adj5" fmla="val 961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605DE9-1427-4035-B838-F336A90AFEA7}">
      <dsp:nvSpPr>
        <dsp:cNvPr id="0" name=""/>
        <dsp:cNvSpPr/>
      </dsp:nvSpPr>
      <dsp:spPr>
        <a:xfrm>
          <a:off x="1707770" y="2358229"/>
          <a:ext cx="1396170" cy="71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o-RO" sz="1400" b="1" kern="1200" dirty="0">
              <a:latin typeface="Verdana" panose="020B0604030504040204" pitchFamily="34" charset="0"/>
              <a:ea typeface="Verdana" panose="020B0604030504040204" pitchFamily="34" charset="0"/>
            </a:rPr>
            <a:t>Digitalizare servicii publice</a:t>
          </a:r>
          <a:endParaRPr lang="en-US" sz="1400" kern="1200" dirty="0">
            <a:latin typeface="Verdana" panose="020B0604030504040204" pitchFamily="34" charset="0"/>
            <a:ea typeface="Verdana" panose="020B0604030504040204" pitchFamily="34" charset="0"/>
          </a:endParaRPr>
        </a:p>
      </dsp:txBody>
      <dsp:txXfrm>
        <a:off x="1707770" y="2358229"/>
        <a:ext cx="1396170" cy="716185"/>
      </dsp:txXfrm>
    </dsp:sp>
    <dsp:sp modelId="{61AF01CB-501C-4929-AC21-8C407D4D9F6F}">
      <dsp:nvSpPr>
        <dsp:cNvPr id="0" name=""/>
        <dsp:cNvSpPr/>
      </dsp:nvSpPr>
      <dsp:spPr>
        <a:xfrm>
          <a:off x="1041503" y="-188399"/>
          <a:ext cx="2858555" cy="2858555"/>
        </a:xfrm>
        <a:prstGeom prst="circularArrow">
          <a:avLst>
            <a:gd name="adj1" fmla="val 8243"/>
            <a:gd name="adj2" fmla="val 575617"/>
            <a:gd name="adj3" fmla="val 10361890"/>
            <a:gd name="adj4" fmla="val 6388651"/>
            <a:gd name="adj5" fmla="val 9616"/>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E6EE9A-C11D-41E7-AB5F-BB7A41533E38}">
      <dsp:nvSpPr>
        <dsp:cNvPr id="0" name=""/>
        <dsp:cNvSpPr/>
      </dsp:nvSpPr>
      <dsp:spPr>
        <a:xfrm>
          <a:off x="83804" y="576621"/>
          <a:ext cx="1781872" cy="78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ro-RO" sz="1400" b="1" kern="1200" dirty="0">
              <a:latin typeface="Verdana" panose="020B0604030504040204" pitchFamily="34" charset="0"/>
              <a:ea typeface="Verdana" panose="020B0604030504040204" pitchFamily="34" charset="0"/>
            </a:rPr>
            <a:t>Protecția cetățenilor și bunurilor</a:t>
          </a:r>
          <a:endParaRPr lang="en-US" sz="1200" kern="1200" dirty="0">
            <a:latin typeface="Verdana" panose="020B0604030504040204" pitchFamily="34" charset="0"/>
            <a:ea typeface="Verdana" panose="020B0604030504040204" pitchFamily="34" charset="0"/>
          </a:endParaRPr>
        </a:p>
      </dsp:txBody>
      <dsp:txXfrm>
        <a:off x="83804" y="576621"/>
        <a:ext cx="1781872" cy="784249"/>
      </dsp:txXfrm>
    </dsp:sp>
    <dsp:sp modelId="{D485F832-2A58-4EE7-9A3B-99EFAE129701}">
      <dsp:nvSpPr>
        <dsp:cNvPr id="0" name=""/>
        <dsp:cNvSpPr/>
      </dsp:nvSpPr>
      <dsp:spPr>
        <a:xfrm>
          <a:off x="1042016" y="-375979"/>
          <a:ext cx="2858555" cy="2858555"/>
        </a:xfrm>
        <a:prstGeom prst="circularArrow">
          <a:avLst>
            <a:gd name="adj1" fmla="val 8243"/>
            <a:gd name="adj2" fmla="val 575617"/>
            <a:gd name="adj3" fmla="val 19916427"/>
            <a:gd name="adj4" fmla="val 11955785"/>
            <a:gd name="adj5" fmla="val 9616"/>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14C262C1-B48C-40BE-858B-39E746A9A53E}" type="datetimeFigureOut">
              <a:rPr lang="ro-RO" smtClean="0"/>
              <a:t>07.08.2024</a:t>
            </a:fld>
            <a:endParaRPr lang="ro-RO"/>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664F8F9-22D8-4EF1-8F35-0D845C6B9C52}" type="slidenum">
              <a:rPr lang="ro-RO" smtClean="0"/>
              <a:t>‹#›</a:t>
            </a:fld>
            <a:endParaRPr lang="ro-RO"/>
          </a:p>
        </p:txBody>
      </p:sp>
    </p:spTree>
    <p:extLst>
      <p:ext uri="{BB962C8B-B14F-4D97-AF65-F5344CB8AC3E}">
        <p14:creationId xmlns:p14="http://schemas.microsoft.com/office/powerpoint/2010/main" val="267703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E664F8F9-22D8-4EF1-8F35-0D845C6B9C52}" type="slidenum">
              <a:rPr lang="ro-RO" smtClean="0"/>
              <a:t>6</a:t>
            </a:fld>
            <a:endParaRPr lang="ro-RO"/>
          </a:p>
        </p:txBody>
      </p:sp>
    </p:spTree>
    <p:extLst>
      <p:ext uri="{BB962C8B-B14F-4D97-AF65-F5344CB8AC3E}">
        <p14:creationId xmlns:p14="http://schemas.microsoft.com/office/powerpoint/2010/main" val="125104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E664F8F9-22D8-4EF1-8F35-0D845C6B9C52}" type="slidenum">
              <a:rPr lang="ro-RO" smtClean="0"/>
              <a:t>10</a:t>
            </a:fld>
            <a:endParaRPr lang="ro-RO"/>
          </a:p>
        </p:txBody>
      </p:sp>
    </p:spTree>
    <p:extLst>
      <p:ext uri="{BB962C8B-B14F-4D97-AF65-F5344CB8AC3E}">
        <p14:creationId xmlns:p14="http://schemas.microsoft.com/office/powerpoint/2010/main" val="154241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E664F8F9-22D8-4EF1-8F35-0D845C6B9C52}" type="slidenum">
              <a:rPr lang="ro-RO" smtClean="0"/>
              <a:t>19</a:t>
            </a:fld>
            <a:endParaRPr lang="ro-RO"/>
          </a:p>
        </p:txBody>
      </p:sp>
    </p:spTree>
    <p:extLst>
      <p:ext uri="{BB962C8B-B14F-4D97-AF65-F5344CB8AC3E}">
        <p14:creationId xmlns:p14="http://schemas.microsoft.com/office/powerpoint/2010/main" val="421380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E664F8F9-22D8-4EF1-8F35-0D845C6B9C52}" type="slidenum">
              <a:rPr lang="ro-RO" smtClean="0"/>
              <a:t>20</a:t>
            </a:fld>
            <a:endParaRPr lang="ro-RO"/>
          </a:p>
        </p:txBody>
      </p:sp>
    </p:spTree>
    <p:extLst>
      <p:ext uri="{BB962C8B-B14F-4D97-AF65-F5344CB8AC3E}">
        <p14:creationId xmlns:p14="http://schemas.microsoft.com/office/powerpoint/2010/main" val="68205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E664F8F9-22D8-4EF1-8F35-0D845C6B9C52}" type="slidenum">
              <a:rPr lang="ro-RO" smtClean="0"/>
              <a:t>22</a:t>
            </a:fld>
            <a:endParaRPr lang="ro-RO"/>
          </a:p>
        </p:txBody>
      </p:sp>
    </p:spTree>
    <p:extLst>
      <p:ext uri="{BB962C8B-B14F-4D97-AF65-F5344CB8AC3E}">
        <p14:creationId xmlns:p14="http://schemas.microsoft.com/office/powerpoint/2010/main" val="333766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2BF56C-4A73-43FD-9244-EFFB84ED37AB}" type="datetime1">
              <a:rPr lang="nl-NL" smtClean="0"/>
              <a:t>7-8-2024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145674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A132D0BA-89CD-4B83-B062-782A444F32A2}" type="datetime1">
              <a:rPr lang="nl-NL" smtClean="0"/>
              <a:t>7-8-2024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55596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BFFE4B33-9375-4FFD-94B5-9A2A86DC7644}" type="datetime1">
              <a:rPr lang="nl-NL" smtClean="0"/>
              <a:t>7-8-2024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130444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33F41477-0453-4CB2-BFC8-8C0AEC7C858A}" type="datetime1">
              <a:rPr lang="nl-NL" smtClean="0"/>
              <a:t>7-8-2024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33562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717882-F755-4B3F-9AFF-2BD2711CDFFD}" type="datetime1">
              <a:rPr lang="nl-NL" smtClean="0"/>
              <a:t>7-8-2024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186404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72301998-8658-44FB-BE3B-A0E16CEF6DA3}" type="datetime1">
              <a:rPr lang="nl-NL" smtClean="0"/>
              <a:t>7-8-2024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222411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E7D68FE5-5C3B-4184-89F7-F6ABB82F80B8}" type="datetime1">
              <a:rPr lang="nl-NL" smtClean="0"/>
              <a:t>7-8-2024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193173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C0DB3932-DB88-4658-A23C-C7C55AC52A7B}" type="datetime1">
              <a:rPr lang="nl-NL" smtClean="0"/>
              <a:t>7-8-2024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333724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20FBC-03A2-4613-8EAF-A13E4AF8CAC1}" type="datetime1">
              <a:rPr lang="nl-NL" smtClean="0"/>
              <a:t>7-8-2024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391101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CBD70F-D184-4C29-95D7-33FA3AC32709}" type="datetime1">
              <a:rPr lang="nl-NL" smtClean="0"/>
              <a:t>7-8-2024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284610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1BDC40-C4A2-4700-B098-6E1FFAD08BE7}" type="datetime1">
              <a:rPr lang="nl-NL" smtClean="0"/>
              <a:t>7-8-2024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8F5E2F-E904-4C27-AF03-1FE657AA8282}" type="slidenum">
              <a:rPr lang="nl-NL" smtClean="0"/>
              <a:t>‹#›</a:t>
            </a:fld>
            <a:endParaRPr lang="nl-NL"/>
          </a:p>
        </p:txBody>
      </p:sp>
    </p:spTree>
    <p:extLst>
      <p:ext uri="{BB962C8B-B14F-4D97-AF65-F5344CB8AC3E}">
        <p14:creationId xmlns:p14="http://schemas.microsoft.com/office/powerpoint/2010/main" val="123678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35F08-CBD2-4EEF-BE44-844A1B2AA8D3}" type="datetime1">
              <a:rPr lang="nl-NL" smtClean="0"/>
              <a:t>7-8-2024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F5E2F-E904-4C27-AF03-1FE657AA8282}" type="slidenum">
              <a:rPr lang="nl-NL" smtClean="0"/>
              <a:t>‹#›</a:t>
            </a:fld>
            <a:endParaRPr lang="nl-NL"/>
          </a:p>
        </p:txBody>
      </p:sp>
    </p:spTree>
    <p:extLst>
      <p:ext uri="{BB962C8B-B14F-4D97-AF65-F5344CB8AC3E}">
        <p14:creationId xmlns:p14="http://schemas.microsoft.com/office/powerpoint/2010/main" val="66086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Layout" Target="../diagrams/layout1.xml"/><Relationship Id="rId5" Type="http://schemas.openxmlformats.org/officeDocument/2006/relationships/image" Target="../media/image3.png"/><Relationship Id="rId10" Type="http://schemas.openxmlformats.org/officeDocument/2006/relationships/diagramData" Target="../diagrams/data1.xml"/><Relationship Id="rId4" Type="http://schemas.openxmlformats.org/officeDocument/2006/relationships/image" Target="../media/image2.png"/><Relationship Id="rId9" Type="http://schemas.microsoft.com/office/2007/relationships/hdphoto" Target="../media/hdphoto2.wdp"/><Relationship Id="rId14"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microsoft.com/office/2007/relationships/hdphoto" Target="../media/hdphoto1.wdp"/><Relationship Id="rId7" Type="http://schemas.openxmlformats.org/officeDocument/2006/relationships/diagramData" Target="../diagrams/data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microsoft.com/office/2007/relationships/hdphoto" Target="../media/hdphoto1.wdp"/><Relationship Id="rId7" Type="http://schemas.openxmlformats.org/officeDocument/2006/relationships/diagramData" Target="../diagrams/data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1.wdp"/><Relationship Id="rId7" Type="http://schemas.openxmlformats.org/officeDocument/2006/relationships/diagramLayout" Target="../diagrams/layout2.xm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4.png"/><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microsoft.com/office/2007/relationships/hdphoto" Target="../media/hdphoto1.wdp"/><Relationship Id="rId7" Type="http://schemas.openxmlformats.org/officeDocument/2006/relationships/diagramData" Target="../diagrams/data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microsoft.com/office/2007/relationships/hdphoto" Target="../media/hdphoto1.wdp"/><Relationship Id="rId7" Type="http://schemas.openxmlformats.org/officeDocument/2006/relationships/diagramData" Target="../diagrams/data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openxmlformats.org/officeDocument/2006/relationships/image" Target="../media/image3.png"/><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43509" y="-16283"/>
            <a:ext cx="11233859" cy="6859602"/>
          </a:xfrm>
          <a:prstGeom prst="rect">
            <a:avLst/>
          </a:prstGeom>
        </p:spPr>
      </p:pic>
      <p:pic>
        <p:nvPicPr>
          <p:cNvPr id="9" name="Picture 8"/>
          <p:cNvPicPr>
            <a:picLocks noChangeAspect="1"/>
          </p:cNvPicPr>
          <p:nvPr/>
        </p:nvPicPr>
        <p:blipFill rotWithShape="1">
          <a:blip r:embed="rId4"/>
          <a:srcRect l="30875" t="48836" r="65383" b="46833"/>
          <a:stretch/>
        </p:blipFill>
        <p:spPr>
          <a:xfrm>
            <a:off x="1282209" y="182832"/>
            <a:ext cx="3673944" cy="643689"/>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0939381" y="-16283"/>
            <a:ext cx="1535214" cy="6878996"/>
          </a:xfrm>
          <a:prstGeom prst="rect">
            <a:avLst/>
          </a:prstGeom>
        </p:spPr>
      </p:pic>
      <p:sp>
        <p:nvSpPr>
          <p:cNvPr id="15" name="TextBox 14"/>
          <p:cNvSpPr txBox="1"/>
          <p:nvPr/>
        </p:nvSpPr>
        <p:spPr>
          <a:xfrm>
            <a:off x="4301656" y="5341465"/>
            <a:ext cx="6228456" cy="953403"/>
          </a:xfrm>
          <a:prstGeom prst="rect">
            <a:avLst/>
          </a:prstGeom>
          <a:noFill/>
        </p:spPr>
        <p:txBody>
          <a:bodyPr wrap="square" rtlCol="0">
            <a:spAutoFit/>
          </a:bodyPr>
          <a:lstStyle/>
          <a:p>
            <a:pPr algn="ctr">
              <a:lnSpc>
                <a:spcPct val="150000"/>
              </a:lnSpc>
            </a:pPr>
            <a:r>
              <a:rPr lang="ro-RO" sz="2000" b="1" dirty="0">
                <a:solidFill>
                  <a:srgbClr val="002060"/>
                </a:solidFill>
                <a:effectLst>
                  <a:glow rad="228600">
                    <a:schemeClr val="accent1">
                      <a:satMod val="175000"/>
                      <a:alpha val="40000"/>
                    </a:schemeClr>
                  </a:glow>
                </a:effectLst>
                <a:latin typeface="Verdana" panose="020B0604030504040204" pitchFamily="34" charset="0"/>
                <a:ea typeface="Verdana" panose="020B0604030504040204" pitchFamily="34" charset="0"/>
              </a:rPr>
              <a:t>REPERE  ALE ACTIVITĂȚII</a:t>
            </a:r>
          </a:p>
          <a:p>
            <a:pPr algn="ctr">
              <a:lnSpc>
                <a:spcPct val="150000"/>
              </a:lnSpc>
            </a:pPr>
            <a:r>
              <a:rPr lang="ro-RO" sz="2000" b="1" dirty="0">
                <a:solidFill>
                  <a:srgbClr val="002060"/>
                </a:solidFill>
                <a:effectLst>
                  <a:glow rad="228600">
                    <a:schemeClr val="accent1">
                      <a:satMod val="175000"/>
                      <a:alpha val="40000"/>
                    </a:schemeClr>
                  </a:glow>
                </a:effectLst>
                <a:latin typeface="Verdana" panose="020B0604030504040204" pitchFamily="34" charset="0"/>
                <a:ea typeface="Verdana" panose="020B0604030504040204" pitchFamily="34" charset="0"/>
              </a:rPr>
              <a:t> MINISTERULUI AFACERILOR INTERNE</a:t>
            </a:r>
            <a:endParaRPr lang="en-US" sz="2000" b="1" dirty="0">
              <a:solidFill>
                <a:srgbClr val="002060"/>
              </a:solidFill>
              <a:effectLst>
                <a:glow rad="228600">
                  <a:schemeClr val="accent1">
                    <a:satMod val="175000"/>
                    <a:alpha val="40000"/>
                  </a:schemeClr>
                </a:glow>
              </a:effectLst>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65463" y="316494"/>
            <a:ext cx="565997" cy="723878"/>
          </a:xfrm>
          <a:prstGeom prst="rect">
            <a:avLst/>
          </a:prstGeom>
          <a:noFill/>
          <a:ln>
            <a:noFill/>
          </a:ln>
        </p:spPr>
      </p:pic>
      <p:sp>
        <p:nvSpPr>
          <p:cNvPr id="18" name="TextBox 17"/>
          <p:cNvSpPr txBox="1"/>
          <p:nvPr/>
        </p:nvSpPr>
        <p:spPr>
          <a:xfrm>
            <a:off x="11185" y="3413518"/>
            <a:ext cx="127102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chemeClr val="accent1">
                      <a:satMod val="175000"/>
                      <a:alpha val="40000"/>
                    </a:scheme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chemeClr val="accent1">
                      <a:satMod val="175000"/>
                      <a:alpha val="40000"/>
                    </a:scheme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chemeClr val="accent1">
                    <a:satMod val="175000"/>
                    <a:alpha val="40000"/>
                  </a:scheme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7"/>
          <a:stretch>
            <a:fillRect/>
          </a:stretch>
        </p:blipFill>
        <p:spPr>
          <a:xfrm>
            <a:off x="10936608" y="3433590"/>
            <a:ext cx="1537987" cy="292633"/>
          </a:xfrm>
          <a:prstGeom prst="rect">
            <a:avLst/>
          </a:prstGeom>
        </p:spPr>
      </p:pic>
      <p:pic>
        <p:nvPicPr>
          <p:cNvPr id="24" name="Picture 23"/>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44664" y="658361"/>
            <a:ext cx="6285740" cy="4388661"/>
          </a:xfrm>
          <a:prstGeom prst="rect">
            <a:avLst/>
          </a:prstGeom>
          <a:noFill/>
          <a:ln>
            <a:noFill/>
          </a:ln>
          <a:effectLst>
            <a:glow rad="139700">
              <a:schemeClr val="accent1">
                <a:satMod val="175000"/>
                <a:alpha val="40000"/>
              </a:schemeClr>
            </a:glow>
          </a:effectLst>
        </p:spPr>
      </p:pic>
      <p:sp>
        <p:nvSpPr>
          <p:cNvPr id="25" name="Chevron 24">
            <a:extLst>
              <a:ext uri="{FF2B5EF4-FFF2-40B4-BE49-F238E27FC236}">
                <a16:creationId xmlns="" xmlns:a16="http://schemas.microsoft.com/office/drawing/2014/main" id="{10CE4D5F-62B2-B47D-9CEF-323FECA1D989}"/>
              </a:ext>
            </a:extLst>
          </p:cNvPr>
          <p:cNvSpPr/>
          <p:nvPr/>
        </p:nvSpPr>
        <p:spPr>
          <a:xfrm>
            <a:off x="1471982" y="250908"/>
            <a:ext cx="627380" cy="490855"/>
          </a:xfrm>
          <a:prstGeom prst="chevron">
            <a:avLst/>
          </a:prstGeom>
          <a:solidFill>
            <a:sysClr val="window" lastClr="FFFFFF"/>
          </a:solidFill>
          <a:ln w="12700" cap="flat" cmpd="sng" algn="ctr">
            <a:solidFill>
              <a:srgbClr val="0070C0"/>
            </a:solidFill>
            <a:prstDash val="solid"/>
            <a:miter lim="800000"/>
          </a:ln>
          <a:effectLst>
            <a:glow rad="139700">
              <a:srgbClr val="4F81BD">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TextBox 26"/>
          <p:cNvSpPr txBox="1"/>
          <p:nvPr/>
        </p:nvSpPr>
        <p:spPr>
          <a:xfrm>
            <a:off x="2236262" y="282156"/>
            <a:ext cx="1994257" cy="461665"/>
          </a:xfrm>
          <a:prstGeom prst="rect">
            <a:avLst/>
          </a:prstGeom>
          <a:noFill/>
        </p:spPr>
        <p:txBody>
          <a:bodyPr wrap="square" rtlCol="0">
            <a:spAutoFit/>
          </a:bodyPr>
          <a:lstStyle/>
          <a:p>
            <a:pPr algn="ctr"/>
            <a:r>
              <a:rPr lang="ro-RO" sz="2400" b="1" dirty="0">
                <a:solidFill>
                  <a:srgbClr val="FFFFFF"/>
                </a:solidFill>
                <a:effectLst>
                  <a:glow rad="139700">
                    <a:schemeClr val="accent1">
                      <a:satMod val="175000"/>
                      <a:alpha val="40000"/>
                    </a:schemeClr>
                  </a:glow>
                </a:effectLst>
                <a:latin typeface="Verdana" panose="020B0604030504040204" pitchFamily="34" charset="0"/>
                <a:ea typeface="Times New Roman" panose="02020603050405020304" pitchFamily="18" charset="0"/>
                <a:cs typeface="Times New Roman" panose="02020603050405020304" pitchFamily="18" charset="0"/>
              </a:rPr>
              <a:t>2024</a:t>
            </a:r>
            <a:endParaRPr lang="en-US" sz="2400" dirty="0"/>
          </a:p>
        </p:txBody>
      </p:sp>
      <p:graphicFrame>
        <p:nvGraphicFramePr>
          <p:cNvPr id="28" name="Diagram 27"/>
          <p:cNvGraphicFramePr/>
          <p:nvPr>
            <p:extLst>
              <p:ext uri="{D42A27DB-BD31-4B8C-83A1-F6EECF244321}">
                <p14:modId xmlns:p14="http://schemas.microsoft.com/office/powerpoint/2010/main" val="1848927001"/>
              </p:ext>
            </p:extLst>
          </p:nvPr>
        </p:nvGraphicFramePr>
        <p:xfrm>
          <a:off x="1311938" y="1998190"/>
          <a:ext cx="4338320" cy="33432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Slide Number Placeholder 1">
            <a:extLst>
              <a:ext uri="{FF2B5EF4-FFF2-40B4-BE49-F238E27FC236}">
                <a16:creationId xmlns="" xmlns:a16="http://schemas.microsoft.com/office/drawing/2014/main" id="{18FF42E4-06C7-70AE-E8DE-E4CF3BB8A560}"/>
              </a:ext>
            </a:extLst>
          </p:cNvPr>
          <p:cNvSpPr>
            <a:spLocks noGrp="1"/>
          </p:cNvSpPr>
          <p:nvPr>
            <p:ph type="sldNum" sz="quarter" idx="12"/>
          </p:nvPr>
        </p:nvSpPr>
        <p:spPr>
          <a:xfrm>
            <a:off x="7991547" y="6386531"/>
            <a:ext cx="2743200" cy="365125"/>
          </a:xfrm>
        </p:spPr>
        <p:txBody>
          <a:bodyPr/>
          <a:lstStyle/>
          <a:p>
            <a:fld id="{FA8F5E2F-E904-4C27-AF03-1FE657AA8282}" type="slidenum">
              <a:rPr lang="nl-NL" sz="1600" smtClean="0">
                <a:solidFill>
                  <a:schemeClr val="bg1"/>
                </a:solidFill>
              </a:rPr>
              <a:t>1</a:t>
            </a:fld>
            <a:endParaRPr lang="nl-NL" dirty="0">
              <a:solidFill>
                <a:schemeClr val="bg1"/>
              </a:solidFill>
            </a:endParaRPr>
          </a:p>
        </p:txBody>
      </p:sp>
    </p:spTree>
    <p:extLst>
      <p:ext uri="{BB962C8B-B14F-4D97-AF65-F5344CB8AC3E}">
        <p14:creationId xmlns:p14="http://schemas.microsoft.com/office/powerpoint/2010/main" val="85050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Effect>
                      <a14:brightnessContrast bright="20000"/>
                    </a14:imgEffect>
                  </a14:imgLayer>
                </a14:imgProps>
              </a:ext>
            </a:extLst>
          </a:blip>
          <a:srcRect l="42556" t="29693" r="44184" b="53561"/>
          <a:stretch/>
        </p:blipFill>
        <p:spPr>
          <a:xfrm>
            <a:off x="1293394" y="0"/>
            <a:ext cx="11233859" cy="6872681"/>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2321781" y="274910"/>
            <a:ext cx="8054739" cy="400110"/>
          </a:xfrm>
          <a:prstGeom prst="rect">
            <a:avLst/>
          </a:prstGeom>
          <a:noFill/>
        </p:spPr>
        <p:txBody>
          <a:bodyPr wrap="square" rtlCol="0">
            <a:spAutoFit/>
          </a:bodyPr>
          <a:lstStyle/>
          <a:p>
            <a:r>
              <a:rPr lang="ro-RO" sz="2000" b="1" dirty="0">
                <a:solidFill>
                  <a:srgbClr val="2F4582"/>
                </a:solidFill>
                <a:latin typeface="Verdana" panose="020B0604030504040204" pitchFamily="34" charset="0"/>
                <a:ea typeface="Verdana" panose="020B0604030504040204" pitchFamily="34" charset="0"/>
              </a:rPr>
              <a:t>Infracționalitatea din sfera criminalității organizate</a:t>
            </a:r>
            <a:endParaRPr lang="en-US" sz="2000"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5361" y="491676"/>
            <a:ext cx="565997" cy="723878"/>
          </a:xfrm>
          <a:prstGeom prst="rect">
            <a:avLst/>
          </a:prstGeom>
          <a:noFill/>
          <a:ln>
            <a:noFill/>
          </a:ln>
        </p:spPr>
      </p:pic>
      <p:sp>
        <p:nvSpPr>
          <p:cNvPr id="18" name="TextBox 17"/>
          <p:cNvSpPr txBox="1"/>
          <p:nvPr/>
        </p:nvSpPr>
        <p:spPr>
          <a:xfrm>
            <a:off x="0" y="3414319"/>
            <a:ext cx="127102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7"/>
          <a:stretch>
            <a:fillRect/>
          </a:stretch>
        </p:blipFill>
        <p:spPr>
          <a:xfrm>
            <a:off x="11297417" y="3433590"/>
            <a:ext cx="1229836" cy="292633"/>
          </a:xfrm>
          <a:prstGeom prst="rect">
            <a:avLst/>
          </a:prstGeom>
        </p:spPr>
      </p:pic>
      <p:sp>
        <p:nvSpPr>
          <p:cNvPr id="2" name="TextBox 1"/>
          <p:cNvSpPr txBox="1"/>
          <p:nvPr/>
        </p:nvSpPr>
        <p:spPr>
          <a:xfrm>
            <a:off x="2139487" y="736338"/>
            <a:ext cx="8237033" cy="6422849"/>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10.784 sesizări penale </a:t>
            </a:r>
            <a:r>
              <a:rPr lang="ro-RO" sz="1300" dirty="0">
                <a:latin typeface="Verdana" panose="020B0604030504040204" pitchFamily="34" charset="0"/>
                <a:ea typeface="Verdana" panose="020B0604030504040204" pitchFamily="34" charset="0"/>
              </a:rPr>
              <a:t>înregistrate             </a:t>
            </a:r>
            <a:endParaRPr lang="ro-RO" sz="1300" b="1" dirty="0">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q"/>
            </a:pPr>
            <a:endParaRPr lang="ro-RO" sz="700" b="1" dirty="0">
              <a:highlight>
                <a:srgbClr val="FFFF00"/>
              </a:highlight>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989 acțiuni operative </a:t>
            </a:r>
            <a:r>
              <a:rPr lang="ro-RO" sz="1300" dirty="0">
                <a:latin typeface="Verdana" panose="020B0604030504040204" pitchFamily="34" charset="0"/>
                <a:ea typeface="Verdana" panose="020B0604030504040204" pitchFamily="34" charset="0"/>
              </a:rPr>
              <a:t>desfășurate, sub coordonarea DIICOT ori în activitățile proprii de urmărire penală, din care </a:t>
            </a:r>
            <a:r>
              <a:rPr lang="ro-RO" sz="1300" b="1" dirty="0">
                <a:latin typeface="Verdana" panose="020B0604030504040204" pitchFamily="34" charset="0"/>
                <a:ea typeface="Verdana" panose="020B0604030504040204" pitchFamily="34" charset="0"/>
              </a:rPr>
              <a:t>37,3% </a:t>
            </a:r>
            <a:r>
              <a:rPr lang="ro-RO" sz="1300" dirty="0">
                <a:latin typeface="Verdana" panose="020B0604030504040204" pitchFamily="34" charset="0"/>
                <a:ea typeface="Verdana" panose="020B0604030504040204" pitchFamily="34" charset="0"/>
              </a:rPr>
              <a:t>(369 acțiuni) </a:t>
            </a:r>
            <a:r>
              <a:rPr lang="ro-RO" sz="1300" b="1" dirty="0">
                <a:latin typeface="Verdana" panose="020B0604030504040204" pitchFamily="34" charset="0"/>
                <a:ea typeface="Verdana" panose="020B0604030504040204" pitchFamily="34" charset="0"/>
              </a:rPr>
              <a:t>acțiuni operative de amploare</a:t>
            </a:r>
          </a:p>
          <a:p>
            <a:pPr marL="171450" indent="-171450" algn="just">
              <a:lnSpc>
                <a:spcPct val="150000"/>
              </a:lnSpc>
              <a:buFont typeface="Wingdings" panose="05000000000000000000" pitchFamily="2" charset="2"/>
              <a:buChar char="q"/>
            </a:pPr>
            <a:endParaRPr lang="ro-RO" sz="700" b="1" dirty="0">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64 grupuri organizate destructurate, </a:t>
            </a:r>
            <a:r>
              <a:rPr lang="ro-RO" sz="1300" dirty="0">
                <a:latin typeface="Verdana" panose="020B0604030504040204" pitchFamily="34" charset="0"/>
                <a:ea typeface="Verdana" panose="020B0604030504040204" pitchFamily="34" charset="0"/>
              </a:rPr>
              <a:t>formate din 479 persoane trimise în judecată, dintre care 21 grupuri specializate în trafic de persoane</a:t>
            </a:r>
          </a:p>
          <a:p>
            <a:pPr marL="171450" indent="-171450" algn="just">
              <a:lnSpc>
                <a:spcPct val="150000"/>
              </a:lnSpc>
              <a:buFont typeface="Wingdings" panose="05000000000000000000" pitchFamily="2" charset="2"/>
              <a:buChar char="q"/>
            </a:pPr>
            <a:endParaRPr lang="ro-RO" sz="700" dirty="0">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q"/>
            </a:pPr>
            <a:r>
              <a:rPr lang="ro-RO" sz="1300" b="1" dirty="0">
                <a:latin typeface="Verdana" panose="020B0604030504040204" pitchFamily="34" charset="0"/>
                <a:ea typeface="Times New Roman" panose="02020603050405020304" pitchFamily="18" charset="0"/>
                <a:cs typeface="Times New Roman" panose="02020603050405020304" pitchFamily="18" charset="0"/>
              </a:rPr>
              <a:t>3.179</a:t>
            </a:r>
            <a:r>
              <a:rPr lang="en-GB" sz="1300" b="1" dirty="0">
                <a:effectLst/>
                <a:latin typeface="Verdana" panose="020B0604030504040204" pitchFamily="34" charset="0"/>
                <a:ea typeface="Times New Roman" panose="02020603050405020304" pitchFamily="18" charset="0"/>
                <a:cs typeface="Times New Roman" panose="02020603050405020304" pitchFamily="18" charset="0"/>
              </a:rPr>
              <a:t> percheziții </a:t>
            </a:r>
            <a:r>
              <a:rPr lang="en-GB" sz="1300" b="1" dirty="0" err="1">
                <a:effectLst/>
                <a:latin typeface="Verdana" panose="020B0604030504040204" pitchFamily="34" charset="0"/>
                <a:ea typeface="Times New Roman" panose="02020603050405020304" pitchFamily="18" charset="0"/>
                <a:cs typeface="Times New Roman" panose="02020603050405020304" pitchFamily="18" charset="0"/>
              </a:rPr>
              <a:t>domiciliare</a:t>
            </a:r>
            <a:r>
              <a:rPr lang="en-GB" sz="1300" b="1" dirty="0">
                <a:effectLst/>
                <a:latin typeface="Verdana" panose="020B0604030504040204" pitchFamily="34" charset="0"/>
                <a:ea typeface="Times New Roman" panose="02020603050405020304" pitchFamily="18" charset="0"/>
                <a:cs typeface="Times New Roman" panose="02020603050405020304" pitchFamily="18" charset="0"/>
              </a:rPr>
              <a:t> </a:t>
            </a:r>
            <a:r>
              <a:rPr lang="en-GB" sz="1300" dirty="0" err="1">
                <a:effectLst/>
                <a:latin typeface="Verdana" panose="020B0604030504040204" pitchFamily="34" charset="0"/>
                <a:ea typeface="Times New Roman" panose="02020603050405020304" pitchFamily="18" charset="0"/>
                <a:cs typeface="Times New Roman" panose="02020603050405020304" pitchFamily="18" charset="0"/>
              </a:rPr>
              <a:t>efectuate</a:t>
            </a:r>
            <a:endParaRPr lang="ro-RO" sz="1300" dirty="0">
              <a:latin typeface="Verdana" panose="020B0604030504040204" pitchFamily="34" charset="0"/>
              <a:ea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endParaRPr lang="ro-RO" sz="700" dirty="0">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r>
              <a:rPr lang="ro-RO" sz="1300" b="1" dirty="0">
                <a:latin typeface="Verdana" panose="020B0604030504040204" pitchFamily="34" charset="0"/>
                <a:cs typeface="Times New Roman" panose="02020603050405020304" pitchFamily="18" charset="0"/>
              </a:rPr>
              <a:t>625 </a:t>
            </a:r>
            <a:r>
              <a:rPr lang="en-GB" sz="1300" b="1" dirty="0">
                <a:latin typeface="Verdana" panose="020B0604030504040204" pitchFamily="34" charset="0"/>
                <a:cs typeface="Times New Roman" panose="02020603050405020304" pitchFamily="18" charset="0"/>
              </a:rPr>
              <a:t>ordonanțe de instituire a sechestrului asigurător</a:t>
            </a:r>
            <a:r>
              <a:rPr lang="ro-RO" sz="1300" b="1" dirty="0">
                <a:latin typeface="Verdana" panose="020B0604030504040204" pitchFamily="34" charset="0"/>
                <a:cs typeface="Times New Roman" panose="02020603050405020304" pitchFamily="18" charset="0"/>
              </a:rPr>
              <a:t> </a:t>
            </a:r>
            <a:r>
              <a:rPr lang="en-GB" sz="1300" dirty="0">
                <a:latin typeface="Verdana" panose="020B0604030504040204" pitchFamily="34" charset="0"/>
                <a:cs typeface="Times New Roman" panose="02020603050405020304" pitchFamily="18" charset="0"/>
              </a:rPr>
              <a:t>emise</a:t>
            </a:r>
            <a:r>
              <a:rPr lang="en-GB" sz="1300" dirty="0">
                <a:latin typeface="Verdana" panose="020B0604030504040204" pitchFamily="34" charset="0"/>
                <a:ea typeface="Times New Roman" panose="02020603050405020304" pitchFamily="18" charset="0"/>
                <a:cs typeface="Times New Roman" panose="02020603050405020304" pitchFamily="18" charset="0"/>
              </a:rPr>
              <a:t>, </a:t>
            </a:r>
            <a:r>
              <a:rPr lang="en-GB" sz="1300" dirty="0">
                <a:effectLst/>
                <a:latin typeface="Verdana" panose="020B0604030504040204" pitchFamily="34" charset="0"/>
                <a:ea typeface="Times New Roman" panose="02020603050405020304" pitchFamily="18" charset="0"/>
                <a:cs typeface="Times New Roman" panose="02020603050405020304" pitchFamily="18" charset="0"/>
              </a:rPr>
              <a:t>în valoare totală de 151.875 mii lei</a:t>
            </a:r>
            <a:r>
              <a:rPr lang="ro-RO" sz="1300" dirty="0">
                <a:latin typeface="Verdana" panose="020B0604030504040204" pitchFamily="34" charset="0"/>
                <a:ea typeface="Verdana" panose="020B0604030504040204" pitchFamily="34" charset="0"/>
              </a:rPr>
              <a:t>, asupra următoarelor bunuri și valori: 16.630.029 lei, 2.380.881 euro, 91.661 dolari SUA, 672.833 unități monedă virtuală, 339 de imobile, 128 de autoturisme, 30 de arme de foc etc.</a:t>
            </a:r>
          </a:p>
          <a:p>
            <a:pPr marL="171450" indent="-171450" algn="just">
              <a:lnSpc>
                <a:spcPct val="150000"/>
              </a:lnSpc>
              <a:buFont typeface="Wingdings" panose="05000000000000000000" pitchFamily="2" charset="2"/>
              <a:buChar char="q"/>
            </a:pPr>
            <a:endParaRPr lang="ro-RO" sz="700" dirty="0">
              <a:latin typeface="Verdana" panose="020B0604030504040204" pitchFamily="34" charset="0"/>
              <a:ea typeface="Verdana" panose="020B0604030504040204" pitchFamily="34" charset="0"/>
            </a:endParaRPr>
          </a:p>
          <a:p>
            <a:pPr marL="171450" indent="-171450" algn="just">
              <a:lnSpc>
                <a:spcPct val="150000"/>
              </a:lnSpc>
              <a:buFont typeface="Wingdings" panose="05000000000000000000" pitchFamily="2" charset="2"/>
              <a:buChar char="q"/>
            </a:pPr>
            <a:r>
              <a:rPr lang="ro-RO" sz="1300" b="1" dirty="0">
                <a:latin typeface="Verdana" panose="020B0604030504040204" pitchFamily="34" charset="0"/>
                <a:cs typeface="Times New Roman" panose="02020603050405020304" pitchFamily="18" charset="0"/>
              </a:rPr>
              <a:t>1.310 rechizitorii </a:t>
            </a:r>
            <a:r>
              <a:rPr lang="ro-RO" sz="1300" dirty="0">
                <a:latin typeface="Verdana" panose="020B0604030504040204" pitchFamily="34" charset="0"/>
                <a:cs typeface="Times New Roman" panose="02020603050405020304" pitchFamily="18" charset="0"/>
              </a:rPr>
              <a:t>emise de procurori (+36,5%), în urma activităților derulate de structurile MAI, sub coordonarea DIICOT, prin care au fost sesizate instanțele de judecată cu privire la 2.658 inculpați (+26,5%), pentru săvârșirea a 4.741 infracțiuni (+13,2%)</a:t>
            </a:r>
          </a:p>
          <a:p>
            <a:pPr marL="171450" indent="-171450" algn="just">
              <a:lnSpc>
                <a:spcPct val="150000"/>
              </a:lnSpc>
              <a:buFont typeface="Wingdings" panose="05000000000000000000" pitchFamily="2" charset="2"/>
              <a:buChar char="q"/>
            </a:pPr>
            <a:endParaRPr lang="ro-RO" sz="700" dirty="0">
              <a:highlight>
                <a:srgbClr val="FFFF00"/>
              </a:highlight>
              <a:latin typeface="Verdana" panose="020B0604030504040204" pitchFamily="34" charset="0"/>
              <a:cs typeface="Times New Roman" panose="02020603050405020304" pitchFamily="18" charset="0"/>
            </a:endParaRPr>
          </a:p>
          <a:p>
            <a:pPr marL="171450" indent="-171450" algn="just">
              <a:lnSpc>
                <a:spcPct val="150000"/>
              </a:lnSpc>
              <a:buFont typeface="Wingdings" panose="05000000000000000000" pitchFamily="2" charset="2"/>
              <a:buChar char="q"/>
            </a:pPr>
            <a:r>
              <a:rPr lang="ro-RO" sz="1300" b="1" dirty="0">
                <a:latin typeface="Verdana" panose="020B0604030504040204" pitchFamily="34" charset="0"/>
                <a:cs typeface="Times New Roman" panose="02020603050405020304" pitchFamily="18" charset="0"/>
              </a:rPr>
              <a:t>droguri confiscate: </a:t>
            </a:r>
            <a:r>
              <a:rPr lang="ro-RO" sz="1300" dirty="0">
                <a:latin typeface="Verdana" panose="020B0604030504040204" pitchFamily="34" charset="0"/>
                <a:cs typeface="Times New Roman" panose="02020603050405020304" pitchFamily="18" charset="0"/>
              </a:rPr>
              <a:t>746 kg droguri de risc și mare risc, aproximativ 3,8 tone masă de plante provenită din culturi și fragmente vegetale cu THC, peste 850.000 comprimate, 7 tone de substanțe dopante cu grad de mare risc, aproape 2 litri de morfină și 1.729 doze LSD </a:t>
            </a:r>
          </a:p>
          <a:p>
            <a:pPr marL="171450" indent="-171450" algn="just">
              <a:lnSpc>
                <a:spcPct val="150000"/>
              </a:lnSpc>
              <a:buFont typeface="Wingdings" panose="05000000000000000000" pitchFamily="2" charset="2"/>
              <a:buChar char="q"/>
            </a:pPr>
            <a:endParaRPr lang="ro-RO" sz="1300" dirty="0">
              <a:latin typeface="Verdana" panose="020B0604030504040204" pitchFamily="34" charset="0"/>
              <a:cs typeface="Times New Roman" panose="02020603050405020304" pitchFamily="18" charset="0"/>
            </a:endParaRPr>
          </a:p>
          <a:p>
            <a:pPr marL="171450" indent="-171450" algn="just">
              <a:lnSpc>
                <a:spcPct val="150000"/>
              </a:lnSpc>
              <a:buFont typeface="Wingdings" panose="05000000000000000000" pitchFamily="2" charset="2"/>
              <a:buChar char="q"/>
            </a:pPr>
            <a:endParaRPr lang="ro-RO" sz="13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 xmlns:a16="http://schemas.microsoft.com/office/drawing/2014/main" id="{6FD793C7-442C-0076-E84A-63BE8971612C}"/>
              </a:ext>
            </a:extLst>
          </p:cNvPr>
          <p:cNvSpPr>
            <a:spLocks noGrp="1"/>
          </p:cNvSpPr>
          <p:nvPr>
            <p:ph type="sldNum" sz="quarter" idx="12"/>
          </p:nvPr>
        </p:nvSpPr>
        <p:spPr>
          <a:xfrm>
            <a:off x="8363625" y="6375094"/>
            <a:ext cx="2743200" cy="365125"/>
          </a:xfrm>
        </p:spPr>
        <p:txBody>
          <a:bodyPr/>
          <a:lstStyle/>
          <a:p>
            <a:fld id="{FA8F5E2F-E904-4C27-AF03-1FE657AA8282}" type="slidenum">
              <a:rPr lang="nl-NL" sz="1600" smtClean="0"/>
              <a:t>10</a:t>
            </a:fld>
            <a:endParaRPr lang="nl-NL" sz="1600" dirty="0"/>
          </a:p>
        </p:txBody>
      </p:sp>
    </p:spTree>
    <p:extLst>
      <p:ext uri="{BB962C8B-B14F-4D97-AF65-F5344CB8AC3E}">
        <p14:creationId xmlns:p14="http://schemas.microsoft.com/office/powerpoint/2010/main" val="154955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0"/>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1713872" y="265106"/>
            <a:ext cx="42082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srgbClr val="2F4582"/>
                </a:solidFill>
                <a:effectLst/>
                <a:uLnTx/>
                <a:uFillTx/>
                <a:latin typeface="Verdana" panose="020B0604030504040204" pitchFamily="34" charset="0"/>
                <a:ea typeface="Verdana" panose="020B0604030504040204" pitchFamily="34" charset="0"/>
                <a:cs typeface="+mn-cs"/>
              </a:rPr>
              <a:t>Migrație – context european</a:t>
            </a:r>
            <a:endParaRPr kumimoji="0" lang="en-US" sz="1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SIGURANȚĂ SECURITATE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SERVICII PUBLICE DE CALITATE</a:t>
            </a:r>
            <a:endParaRPr kumimoji="0" lang="en-US"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3" name="TextBox 2"/>
          <p:cNvSpPr txBox="1"/>
          <p:nvPr/>
        </p:nvSpPr>
        <p:spPr>
          <a:xfrm>
            <a:off x="1463340" y="935301"/>
            <a:ext cx="4489843" cy="2893100"/>
          </a:xfrm>
          <a:prstGeom prst="rect">
            <a:avLst/>
          </a:prstGeom>
          <a:noFill/>
        </p:spPr>
        <p:txBody>
          <a:bodyPr wrap="square" rtlCol="0">
            <a:spAutoFit/>
          </a:bodyPr>
          <a:lstStyle/>
          <a:p>
            <a:pPr algn="just"/>
            <a:r>
              <a:rPr lang="ro-RO" sz="1400" b="1" dirty="0">
                <a:latin typeface="Verdana" panose="020B0604030504040204" pitchFamily="34" charset="0"/>
                <a:ea typeface="Verdana" panose="020B0604030504040204" pitchFamily="34" charset="0"/>
              </a:rPr>
              <a:t>94.000 treceri ilegale </a:t>
            </a:r>
            <a:r>
              <a:rPr lang="ro-RO" sz="1400" dirty="0">
                <a:latin typeface="Verdana" panose="020B0604030504040204" pitchFamily="34" charset="0"/>
                <a:ea typeface="Verdana" panose="020B0604030504040204" pitchFamily="34" charset="0"/>
              </a:rPr>
              <a:t>ale frontierelor externe ale UE (-30%) înregistrate în primele 6 luni 2024, majoritatea</a:t>
            </a:r>
            <a:r>
              <a:rPr lang="en-GB" sz="1400" dirty="0">
                <a:latin typeface="Verdana" panose="020B0604030504040204" pitchFamily="34" charset="0"/>
                <a:ea typeface="Verdana" panose="020B0604030504040204" pitchFamily="34" charset="0"/>
              </a:rPr>
              <a:t> </a:t>
            </a:r>
            <a:r>
              <a:rPr lang="ro-RO" sz="1400" dirty="0" err="1">
                <a:latin typeface="Verdana" panose="020B0604030504040204" pitchFamily="34" charset="0"/>
                <a:ea typeface="Verdana" panose="020B0604030504040204" pitchFamily="34" charset="0"/>
              </a:rPr>
              <a:t>migranților</a:t>
            </a:r>
            <a:r>
              <a:rPr lang="en-GB" sz="1400" dirty="0">
                <a:latin typeface="Verdana" panose="020B0604030504040204" pitchFamily="34" charset="0"/>
                <a:ea typeface="Verdana" panose="020B0604030504040204" pitchFamily="34" charset="0"/>
              </a:rPr>
              <a:t> </a:t>
            </a:r>
            <a:r>
              <a:rPr lang="en-GB" sz="1400" dirty="0" err="1">
                <a:latin typeface="Verdana" panose="020B0604030504040204" pitchFamily="34" charset="0"/>
                <a:ea typeface="Verdana" panose="020B0604030504040204" pitchFamily="34" charset="0"/>
              </a:rPr>
              <a:t>detectați</a:t>
            </a:r>
            <a:r>
              <a:rPr lang="en-GB" sz="1400" dirty="0">
                <a:latin typeface="Verdana" panose="020B0604030504040204" pitchFamily="34" charset="0"/>
                <a:ea typeface="Verdana" panose="020B0604030504040204" pitchFamily="34" charset="0"/>
              </a:rPr>
              <a:t> </a:t>
            </a:r>
            <a:r>
              <a:rPr lang="en-GB" sz="1400" dirty="0" err="1">
                <a:latin typeface="Verdana" panose="020B0604030504040204" pitchFamily="34" charset="0"/>
                <a:ea typeface="Verdana" panose="020B0604030504040204" pitchFamily="34" charset="0"/>
              </a:rPr>
              <a:t>provenind</a:t>
            </a:r>
            <a:r>
              <a:rPr lang="en-GB" sz="1400" dirty="0">
                <a:latin typeface="Verdana" panose="020B0604030504040204" pitchFamily="34" charset="0"/>
                <a:ea typeface="Verdana" panose="020B0604030504040204" pitchFamily="34" charset="0"/>
              </a:rPr>
              <a:t> din </a:t>
            </a:r>
            <a:r>
              <a:rPr lang="en-GB" sz="1400" dirty="0" err="1">
                <a:latin typeface="Verdana" panose="020B0604030504040204" pitchFamily="34" charset="0"/>
                <a:ea typeface="Verdana" panose="020B0604030504040204" pitchFamily="34" charset="0"/>
              </a:rPr>
              <a:t>Siria</a:t>
            </a:r>
            <a:r>
              <a:rPr lang="en-GB" sz="1400" dirty="0">
                <a:latin typeface="Verdana" panose="020B0604030504040204" pitchFamily="34" charset="0"/>
                <a:ea typeface="Verdana" panose="020B0604030504040204" pitchFamily="34" charset="0"/>
              </a:rPr>
              <a:t>, Mali </a:t>
            </a:r>
            <a:r>
              <a:rPr lang="en-GB" sz="1400" dirty="0" err="1">
                <a:latin typeface="Verdana" panose="020B0604030504040204" pitchFamily="34" charset="0"/>
                <a:ea typeface="Verdana" panose="020B0604030504040204" pitchFamily="34" charset="0"/>
              </a:rPr>
              <a:t>și</a:t>
            </a:r>
            <a:r>
              <a:rPr lang="en-GB" sz="1400" dirty="0">
                <a:latin typeface="Verdana" panose="020B0604030504040204" pitchFamily="34" charset="0"/>
                <a:ea typeface="Verdana" panose="020B0604030504040204" pitchFamily="34" charset="0"/>
              </a:rPr>
              <a:t> </a:t>
            </a:r>
            <a:r>
              <a:rPr lang="en-GB" sz="1400" dirty="0" err="1">
                <a:latin typeface="Verdana" panose="020B0604030504040204" pitchFamily="34" charset="0"/>
                <a:ea typeface="Verdana" panose="020B0604030504040204" pitchFamily="34" charset="0"/>
              </a:rPr>
              <a:t>Afganistan</a:t>
            </a:r>
            <a:r>
              <a:rPr lang="en-GB" sz="1400" dirty="0">
                <a:latin typeface="Verdana" panose="020B0604030504040204" pitchFamily="34" charset="0"/>
                <a:ea typeface="Verdana" panose="020B0604030504040204" pitchFamily="34" charset="0"/>
              </a:rPr>
              <a:t>.</a:t>
            </a:r>
            <a:endParaRPr lang="ro-RO" sz="1400" dirty="0">
              <a:latin typeface="Verdana" panose="020B0604030504040204" pitchFamily="34" charset="0"/>
              <a:ea typeface="Verdana" panose="020B0604030504040204" pitchFamily="34" charset="0"/>
            </a:endParaRPr>
          </a:p>
          <a:p>
            <a:pPr algn="just"/>
            <a:r>
              <a:rPr lang="en-GB" sz="1400" dirty="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a:p>
            <a:pPr algn="just"/>
            <a:r>
              <a:rPr lang="ro-RO" sz="1400" b="1" dirty="0">
                <a:latin typeface="Verdana" panose="020B0604030504040204" pitchFamily="34" charset="0"/>
                <a:ea typeface="Verdana" panose="020B0604030504040204" pitchFamily="34" charset="0"/>
              </a:rPr>
              <a:t>Cele mai semnificative scăderi au fost consemnate pe ruta </a:t>
            </a:r>
            <a:r>
              <a:rPr lang="fr-FR" sz="1400" b="1" dirty="0" err="1">
                <a:latin typeface="Verdana" panose="020B0604030504040204" pitchFamily="34" charset="0"/>
                <a:ea typeface="Verdana" panose="020B0604030504040204" pitchFamily="34" charset="0"/>
              </a:rPr>
              <a:t>Balcanilor</a:t>
            </a:r>
            <a:r>
              <a:rPr lang="fr-FR" sz="1400" b="1" dirty="0">
                <a:latin typeface="Verdana" panose="020B0604030504040204" pitchFamily="34" charset="0"/>
                <a:ea typeface="Verdana" panose="020B0604030504040204" pitchFamily="34" charset="0"/>
              </a:rPr>
              <a:t> de </a:t>
            </a:r>
            <a:r>
              <a:rPr lang="fr-FR" sz="1400" b="1" dirty="0" err="1">
                <a:latin typeface="Verdana" panose="020B0604030504040204" pitchFamily="34" charset="0"/>
                <a:ea typeface="Verdana" panose="020B0604030504040204" pitchFamily="34" charset="0"/>
              </a:rPr>
              <a:t>Vest</a:t>
            </a:r>
            <a:r>
              <a:rPr lang="fr-FR" sz="1400" b="1" dirty="0">
                <a:latin typeface="Verdana" panose="020B0604030504040204" pitchFamily="34" charset="0"/>
                <a:ea typeface="Verdana" panose="020B0604030504040204" pitchFamily="34" charset="0"/>
              </a:rPr>
              <a:t> </a:t>
            </a:r>
            <a:r>
              <a:rPr lang="ro-RO" sz="1400" b="1" dirty="0">
                <a:latin typeface="Verdana" panose="020B0604030504040204" pitchFamily="34" charset="0"/>
                <a:ea typeface="Verdana" panose="020B0604030504040204" pitchFamily="34" charset="0"/>
              </a:rPr>
              <a:t>               </a:t>
            </a:r>
            <a:r>
              <a:rPr lang="fr-FR" sz="1400" b="1" dirty="0">
                <a:latin typeface="Verdana" panose="020B0604030504040204" pitchFamily="34" charset="0"/>
                <a:ea typeface="Verdana" panose="020B0604030504040204" pitchFamily="34" charset="0"/>
              </a:rPr>
              <a:t>(-72%) </a:t>
            </a:r>
            <a:r>
              <a:rPr lang="fr-FR" sz="1400" b="1" dirty="0" err="1">
                <a:latin typeface="Verdana" panose="020B0604030504040204" pitchFamily="34" charset="0"/>
                <a:ea typeface="Verdana" panose="020B0604030504040204" pitchFamily="34" charset="0"/>
              </a:rPr>
              <a:t>și</a:t>
            </a:r>
            <a:r>
              <a:rPr lang="fr-FR" sz="1400" b="1" dirty="0">
                <a:latin typeface="Verdana" panose="020B0604030504040204" pitchFamily="34" charset="0"/>
                <a:ea typeface="Verdana" panose="020B0604030504040204" pitchFamily="34" charset="0"/>
              </a:rPr>
              <a:t> </a:t>
            </a:r>
            <a:r>
              <a:rPr lang="fr-FR" sz="1400" b="1" dirty="0" err="1">
                <a:latin typeface="Verdana" panose="020B0604030504040204" pitchFamily="34" charset="0"/>
                <a:ea typeface="Verdana" panose="020B0604030504040204" pitchFamily="34" charset="0"/>
              </a:rPr>
              <a:t>ruta</a:t>
            </a:r>
            <a:r>
              <a:rPr lang="fr-FR" sz="1400" b="1" dirty="0">
                <a:latin typeface="Verdana" panose="020B0604030504040204" pitchFamily="34" charset="0"/>
                <a:ea typeface="Verdana" panose="020B0604030504040204" pitchFamily="34" charset="0"/>
              </a:rPr>
              <a:t> central-</a:t>
            </a:r>
            <a:r>
              <a:rPr lang="fr-FR" sz="1400" b="1" dirty="0" err="1">
                <a:latin typeface="Verdana" panose="020B0604030504040204" pitchFamily="34" charset="0"/>
                <a:ea typeface="Verdana" panose="020B0604030504040204" pitchFamily="34" charset="0"/>
              </a:rPr>
              <a:t>mediteraneeană</a:t>
            </a:r>
            <a:r>
              <a:rPr lang="ro-RO" sz="1400" b="1" dirty="0">
                <a:latin typeface="Verdana" panose="020B0604030504040204" pitchFamily="34" charset="0"/>
                <a:ea typeface="Verdana" panose="020B0604030504040204" pitchFamily="34" charset="0"/>
              </a:rPr>
              <a:t>                   </a:t>
            </a:r>
            <a:r>
              <a:rPr lang="fr-FR" sz="1400" b="1" dirty="0">
                <a:latin typeface="Verdana" panose="020B0604030504040204" pitchFamily="34" charset="0"/>
                <a:ea typeface="Verdana" panose="020B0604030504040204" pitchFamily="34" charset="0"/>
              </a:rPr>
              <a:t>(-61%)</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iar</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cele</a:t>
            </a:r>
            <a:r>
              <a:rPr lang="fr-FR" sz="1400" dirty="0">
                <a:latin typeface="Verdana" panose="020B0604030504040204" pitchFamily="34" charset="0"/>
                <a:ea typeface="Verdana" panose="020B0604030504040204" pitchFamily="34" charset="0"/>
              </a:rPr>
              <a:t> mai mari </a:t>
            </a:r>
            <a:r>
              <a:rPr lang="fr-FR" sz="1400" dirty="0" err="1">
                <a:latin typeface="Verdana" panose="020B0604030504040204" pitchFamily="34" charset="0"/>
                <a:ea typeface="Verdana" panose="020B0604030504040204" pitchFamily="34" charset="0"/>
              </a:rPr>
              <a:t>creșteri</a:t>
            </a:r>
            <a:r>
              <a:rPr lang="fr-FR" sz="1400" dirty="0">
                <a:latin typeface="Verdana" panose="020B0604030504040204" pitchFamily="34" charset="0"/>
                <a:ea typeface="Verdana" panose="020B0604030504040204" pitchFamily="34" charset="0"/>
              </a:rPr>
              <a:t> au </a:t>
            </a:r>
            <a:r>
              <a:rPr lang="fr-FR" sz="1400" dirty="0" err="1">
                <a:latin typeface="Verdana" panose="020B0604030504040204" pitchFamily="34" charset="0"/>
                <a:ea typeface="Verdana" panose="020B0604030504040204" pitchFamily="34" charset="0"/>
              </a:rPr>
              <a:t>fost</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înregistrate</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pe</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ruta</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vest-africană</a:t>
            </a:r>
            <a:r>
              <a:rPr lang="fr-FR" sz="1400" dirty="0">
                <a:latin typeface="Verdana" panose="020B0604030504040204" pitchFamily="34" charset="0"/>
                <a:ea typeface="Verdana" panose="020B0604030504040204" pitchFamily="34" charset="0"/>
              </a:rPr>
              <a:t> (+174%) </a:t>
            </a:r>
            <a:r>
              <a:rPr lang="fr-FR" sz="1400" dirty="0" err="1">
                <a:latin typeface="Verdana" panose="020B0604030504040204" pitchFamily="34" charset="0"/>
                <a:ea typeface="Verdana" panose="020B0604030504040204" pitchFamily="34" charset="0"/>
              </a:rPr>
              <a:t>și</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ruta</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terestră</a:t>
            </a:r>
            <a:r>
              <a:rPr lang="fr-FR" sz="1400" dirty="0">
                <a:latin typeface="Verdana" panose="020B0604030504040204" pitchFamily="34" charset="0"/>
                <a:ea typeface="Verdana" panose="020B0604030504040204" pitchFamily="34" charset="0"/>
              </a:rPr>
              <a:t> de est (+148%, </a:t>
            </a:r>
            <a:r>
              <a:rPr lang="fr-FR" sz="1400" dirty="0" err="1">
                <a:latin typeface="Verdana" panose="020B0604030504040204" pitchFamily="34" charset="0"/>
                <a:ea typeface="Verdana" panose="020B0604030504040204" pitchFamily="34" charset="0"/>
              </a:rPr>
              <a:t>majoritatea</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persoanelor</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detectate</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fiind</a:t>
            </a:r>
            <a:r>
              <a:rPr lang="fr-FR" sz="1400" dirty="0">
                <a:latin typeface="Verdana" panose="020B0604030504040204" pitchFamily="34" charset="0"/>
                <a:ea typeface="Verdana" panose="020B0604030504040204" pitchFamily="34" charset="0"/>
              </a:rPr>
              <a:t> de </a:t>
            </a:r>
            <a:r>
              <a:rPr lang="fr-FR" sz="1400" dirty="0" err="1">
                <a:latin typeface="Verdana" panose="020B0604030504040204" pitchFamily="34" charset="0"/>
                <a:ea typeface="Verdana" panose="020B0604030504040204" pitchFamily="34" charset="0"/>
              </a:rPr>
              <a:t>cetățenie</a:t>
            </a:r>
            <a:r>
              <a:rPr lang="fr-FR" sz="1400" dirty="0">
                <a:latin typeface="Verdana" panose="020B0604030504040204" pitchFamily="34" charset="0"/>
                <a:ea typeface="Verdana" panose="020B0604030504040204" pitchFamily="34" charset="0"/>
              </a:rPr>
              <a:t> </a:t>
            </a:r>
            <a:r>
              <a:rPr lang="fr-FR" sz="1400" dirty="0" err="1">
                <a:latin typeface="Verdana" panose="020B0604030504040204" pitchFamily="34" charset="0"/>
                <a:ea typeface="Verdana" panose="020B0604030504040204" pitchFamily="34" charset="0"/>
              </a:rPr>
              <a:t>ucrainean</a:t>
            </a:r>
            <a:r>
              <a:rPr lang="ro-RO" sz="1400" dirty="0">
                <a:latin typeface="Verdana" panose="020B0604030504040204" pitchFamily="34" charset="0"/>
                <a:ea typeface="Verdana" panose="020B0604030504040204" pitchFamily="34" charset="0"/>
              </a:rPr>
              <a:t>ă</a:t>
            </a:r>
            <a:r>
              <a:rPr lang="fr-FR" sz="1400" dirty="0">
                <a:latin typeface="Verdana" panose="020B0604030504040204" pitchFamily="34" charset="0"/>
                <a:ea typeface="Verdana" panose="020B0604030504040204" pitchFamily="34" charset="0"/>
              </a:rPr>
              <a:t>).</a:t>
            </a:r>
            <a:r>
              <a:rPr lang="fr-FR" sz="1400" i="1" dirty="0">
                <a:latin typeface="Verdana" panose="020B0604030504040204" pitchFamily="34" charset="0"/>
                <a:ea typeface="Verdana" panose="020B0604030504040204" pitchFamily="34" charset="0"/>
              </a:rPr>
              <a:t> </a:t>
            </a:r>
            <a:endParaRPr lang="en-US" sz="14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D5FE5A5C-AEDB-FC5F-7E76-CFDACC970F68}"/>
              </a:ext>
            </a:extLst>
          </p:cNvPr>
          <p:cNvSpPr>
            <a:spLocks noGrp="1"/>
          </p:cNvSpPr>
          <p:nvPr>
            <p:ph type="sldNum" sz="quarter" idx="12"/>
          </p:nvPr>
        </p:nvSpPr>
        <p:spPr>
          <a:xfrm>
            <a:off x="8467987" y="63103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F5E2F-E904-4C27-AF03-1FE657AA8282}" type="slidenum">
              <a:rPr kumimoji="0" lang="nl-NL"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85B51076-E1F0-4C72-BF66-A6E38219171A}"/>
              </a:ext>
            </a:extLst>
          </p:cNvPr>
          <p:cNvPicPr>
            <a:picLocks noChangeAspect="1"/>
          </p:cNvPicPr>
          <p:nvPr/>
        </p:nvPicPr>
        <p:blipFill>
          <a:blip r:embed="rId7"/>
          <a:stretch>
            <a:fillRect/>
          </a:stretch>
        </p:blipFill>
        <p:spPr>
          <a:xfrm>
            <a:off x="6039413" y="608461"/>
            <a:ext cx="5031471" cy="2851888"/>
          </a:xfrm>
          <a:prstGeom prst="rect">
            <a:avLst/>
          </a:prstGeom>
        </p:spPr>
      </p:pic>
      <p:sp>
        <p:nvSpPr>
          <p:cNvPr id="7" name="Rectangle 6">
            <a:extLst>
              <a:ext uri="{FF2B5EF4-FFF2-40B4-BE49-F238E27FC236}">
                <a16:creationId xmlns="" xmlns:a16="http://schemas.microsoft.com/office/drawing/2014/main" id="{4BD1CBD1-4A13-4B78-A952-B0AA971251C2}"/>
              </a:ext>
            </a:extLst>
          </p:cNvPr>
          <p:cNvSpPr/>
          <p:nvPr/>
        </p:nvSpPr>
        <p:spPr>
          <a:xfrm>
            <a:off x="1519927" y="4388547"/>
            <a:ext cx="3514805" cy="1562223"/>
          </a:xfrm>
          <a:prstGeom prst="rect">
            <a:avLst/>
          </a:prstGeom>
        </p:spPr>
        <p:txBody>
          <a:bodyPr wrap="square">
            <a:spAutoFit/>
          </a:bodyPr>
          <a:lstStyle/>
          <a:p>
            <a:pPr indent="285750" algn="just">
              <a:lnSpc>
                <a:spcPct val="115000"/>
              </a:lnSpc>
              <a:spcBef>
                <a:spcPts val="1000"/>
              </a:spcBef>
              <a:spcAft>
                <a:spcPts val="0"/>
              </a:spcAft>
              <a:tabLst>
                <a:tab pos="457200" algn="l"/>
              </a:tabLst>
            </a:pPr>
            <a:r>
              <a:rPr lang="ro-RO" sz="1400" b="1" dirty="0">
                <a:latin typeface="Verdana" panose="020B0604030504040204" pitchFamily="34" charset="0"/>
                <a:ea typeface="Tw Cen MT" panose="020B0602020104020603" pitchFamily="34" charset="0"/>
                <a:cs typeface="Times New Roman" panose="02020603050405020304" pitchFamily="18" charset="0"/>
              </a:rPr>
              <a:t>Balcanii</a:t>
            </a:r>
            <a:r>
              <a:rPr lang="fr-FR" sz="1400" b="1" dirty="0">
                <a:latin typeface="Verdana" panose="020B0604030504040204" pitchFamily="34" charset="0"/>
                <a:ea typeface="Tw Cen MT" panose="020B0602020104020603" pitchFamily="34" charset="0"/>
                <a:cs typeface="Times New Roman" panose="02020603050405020304" pitchFamily="18" charset="0"/>
              </a:rPr>
              <a:t> de Vest</a:t>
            </a:r>
            <a:r>
              <a:rPr lang="fr-FR" sz="1400" dirty="0">
                <a:latin typeface="Verdana" panose="020B0604030504040204" pitchFamily="34" charset="0"/>
                <a:ea typeface="Tw Cen MT" panose="020B0602020104020603" pitchFamily="34" charset="0"/>
                <a:cs typeface="Times New Roman" panose="02020603050405020304" pitchFamily="18" charset="0"/>
              </a:rPr>
              <a:t> (aproximativ 10.600 detecții) au consemnat cea mai mare scădere dintre principalele rutele de migrație către UE, </a:t>
            </a:r>
            <a:r>
              <a:rPr lang="ro-RO" sz="1400" dirty="0">
                <a:latin typeface="Verdana" panose="020B0604030504040204" pitchFamily="34" charset="0"/>
                <a:ea typeface="Tw Cen MT" panose="020B0602020104020603" pitchFamily="34" charset="0"/>
                <a:cs typeface="Times New Roman" panose="02020603050405020304" pitchFamily="18" charset="0"/>
              </a:rPr>
              <a:t>în principal datorită controlului eficient al frontierelor Serbiei</a:t>
            </a:r>
            <a:r>
              <a:rPr lang="fr-FR" sz="1400" dirty="0">
                <a:latin typeface="Verdana" panose="020B0604030504040204" pitchFamily="34" charset="0"/>
                <a:ea typeface="Tw Cen MT" panose="020B0602020104020603" pitchFamily="34" charset="0"/>
                <a:cs typeface="Times New Roman" panose="02020603050405020304" pitchFamily="18" charset="0"/>
              </a:rPr>
              <a:t>.</a:t>
            </a:r>
            <a:endParaRPr lang="en-US" sz="105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89A454B9-6978-464F-A338-D2760489B415}"/>
              </a:ext>
            </a:extLst>
          </p:cNvPr>
          <p:cNvPicPr>
            <a:picLocks noChangeAspect="1"/>
          </p:cNvPicPr>
          <p:nvPr/>
        </p:nvPicPr>
        <p:blipFill>
          <a:blip r:embed="rId8"/>
          <a:stretch>
            <a:fillRect/>
          </a:stretch>
        </p:blipFill>
        <p:spPr>
          <a:xfrm>
            <a:off x="5331483" y="3981630"/>
            <a:ext cx="5852667" cy="2267909"/>
          </a:xfrm>
          <a:prstGeom prst="rect">
            <a:avLst/>
          </a:prstGeom>
        </p:spPr>
      </p:pic>
    </p:spTree>
    <p:extLst>
      <p:ext uri="{BB962C8B-B14F-4D97-AF65-F5344CB8AC3E}">
        <p14:creationId xmlns:p14="http://schemas.microsoft.com/office/powerpoint/2010/main" val="239260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0"/>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1528519" y="138905"/>
            <a:ext cx="6234916" cy="369332"/>
          </a:xfrm>
          <a:prstGeom prst="rect">
            <a:avLst/>
          </a:prstGeom>
          <a:noFill/>
        </p:spPr>
        <p:txBody>
          <a:bodyPr wrap="square" rtlCol="0">
            <a:spAutoFit/>
          </a:bodyPr>
          <a:lstStyle/>
          <a:p>
            <a:r>
              <a:rPr lang="en-US" b="1" dirty="0" err="1">
                <a:solidFill>
                  <a:srgbClr val="2F4582"/>
                </a:solidFill>
                <a:latin typeface="Verdana" panose="020B0604030504040204" pitchFamily="34" charset="0"/>
                <a:ea typeface="Verdana" panose="020B0604030504040204" pitchFamily="34" charset="0"/>
              </a:rPr>
              <a:t>Securizarea</a:t>
            </a:r>
            <a:r>
              <a:rPr lang="en-US" b="1" dirty="0">
                <a:solidFill>
                  <a:srgbClr val="2F4582"/>
                </a:solidFill>
                <a:latin typeface="Verdana" panose="020B0604030504040204" pitchFamily="34" charset="0"/>
                <a:ea typeface="Verdana" panose="020B0604030504040204" pitchFamily="34" charset="0"/>
              </a:rPr>
              <a:t> </a:t>
            </a:r>
            <a:r>
              <a:rPr lang="en-US" b="1" dirty="0" err="1">
                <a:solidFill>
                  <a:srgbClr val="2F4582"/>
                </a:solidFill>
                <a:latin typeface="Verdana" panose="020B0604030504040204" pitchFamily="34" charset="0"/>
                <a:ea typeface="Verdana" panose="020B0604030504040204" pitchFamily="34" charset="0"/>
              </a:rPr>
              <a:t>frontierei</a:t>
            </a:r>
            <a:r>
              <a:rPr lang="en-US" b="1" dirty="0">
                <a:solidFill>
                  <a:srgbClr val="2F4582"/>
                </a:solidFill>
                <a:latin typeface="Verdana" panose="020B0604030504040204" pitchFamily="34" charset="0"/>
                <a:ea typeface="Verdana" panose="020B0604030504040204" pitchFamily="34" charset="0"/>
              </a:rPr>
              <a:t> </a:t>
            </a:r>
            <a:r>
              <a:rPr lang="ro-RO" b="1" dirty="0">
                <a:solidFill>
                  <a:srgbClr val="2F4582"/>
                </a:solidFill>
                <a:latin typeface="Verdana" panose="020B0604030504040204" pitchFamily="34" charset="0"/>
                <a:ea typeface="Verdana" panose="020B0604030504040204" pitchFamily="34" charset="0"/>
              </a:rPr>
              <a:t>și migrație ilegală </a:t>
            </a:r>
            <a:endParaRPr lang="en-US"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4" name="Slide Number Placeholder 3">
            <a:extLst>
              <a:ext uri="{FF2B5EF4-FFF2-40B4-BE49-F238E27FC236}">
                <a16:creationId xmlns="" xmlns:a16="http://schemas.microsoft.com/office/drawing/2014/main" id="{D5FE5A5C-AEDB-FC5F-7E76-CFDACC970F68}"/>
              </a:ext>
            </a:extLst>
          </p:cNvPr>
          <p:cNvSpPr>
            <a:spLocks noGrp="1"/>
          </p:cNvSpPr>
          <p:nvPr>
            <p:ph type="sldNum" sz="quarter" idx="12"/>
          </p:nvPr>
        </p:nvSpPr>
        <p:spPr>
          <a:xfrm>
            <a:off x="8467987" y="6310313"/>
            <a:ext cx="2743200" cy="365125"/>
          </a:xfrm>
        </p:spPr>
        <p:txBody>
          <a:bodyPr/>
          <a:lstStyle/>
          <a:p>
            <a:fld id="{FA8F5E2F-E904-4C27-AF03-1FE657AA8282}" type="slidenum">
              <a:rPr lang="nl-NL" sz="1600" smtClean="0"/>
              <a:t>12</a:t>
            </a:fld>
            <a:endParaRPr lang="nl-NL" dirty="0"/>
          </a:p>
        </p:txBody>
      </p:sp>
      <p:sp>
        <p:nvSpPr>
          <p:cNvPr id="17" name="TextBox 16">
            <a:extLst>
              <a:ext uri="{FF2B5EF4-FFF2-40B4-BE49-F238E27FC236}">
                <a16:creationId xmlns="" xmlns:a16="http://schemas.microsoft.com/office/drawing/2014/main" id="{B0766B19-531B-4C0D-9A4D-F1B541B09BBA}"/>
              </a:ext>
            </a:extLst>
          </p:cNvPr>
          <p:cNvSpPr txBox="1"/>
          <p:nvPr/>
        </p:nvSpPr>
        <p:spPr>
          <a:xfrm>
            <a:off x="1379624" y="647142"/>
            <a:ext cx="4141066" cy="5139869"/>
          </a:xfrm>
          <a:prstGeom prst="rect">
            <a:avLst/>
          </a:prstGeom>
          <a:noFill/>
        </p:spPr>
        <p:txBody>
          <a:bodyPr wrap="square" rtlCol="0">
            <a:spAutoFit/>
          </a:bodyPr>
          <a:lstStyle/>
          <a:p>
            <a:pPr lvl="0" algn="just"/>
            <a:endParaRPr lang="ro-RO" sz="1400" b="1" dirty="0">
              <a:solidFill>
                <a:prstClr val="black"/>
              </a:solidFill>
              <a:latin typeface="Verdana" panose="020B0604030504040204" pitchFamily="34" charset="0"/>
              <a:ea typeface="Verdana" panose="020B0604030504040204" pitchFamily="34" charset="0"/>
            </a:endParaRPr>
          </a:p>
          <a:p>
            <a:pPr lvl="0" algn="just"/>
            <a:r>
              <a:rPr lang="ro-RO" sz="1400" b="1" dirty="0">
                <a:latin typeface="Verdana" panose="020B0604030504040204" pitchFamily="34" charset="0"/>
                <a:ea typeface="Verdana" panose="020B0604030504040204" pitchFamily="34" charset="0"/>
              </a:rPr>
              <a:t>Flux și volum trafic </a:t>
            </a:r>
            <a:r>
              <a:rPr lang="en-US" sz="1400" dirty="0" err="1">
                <a:latin typeface="Verdana" panose="020B0604030504040204" pitchFamily="34" charset="0"/>
                <a:ea typeface="Verdana" panose="020B0604030504040204" pitchFamily="34" charset="0"/>
              </a:rPr>
              <a:t>în</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punctele</a:t>
            </a:r>
            <a:r>
              <a:rPr lang="en-US" sz="1400" dirty="0">
                <a:latin typeface="Verdana" panose="020B0604030504040204" pitchFamily="34" charset="0"/>
                <a:ea typeface="Verdana" panose="020B0604030504040204" pitchFamily="34" charset="0"/>
              </a:rPr>
              <a:t> de </a:t>
            </a:r>
            <a:r>
              <a:rPr lang="en-US" sz="1400" dirty="0" err="1">
                <a:latin typeface="Verdana" panose="020B0604030504040204" pitchFamily="34" charset="0"/>
                <a:ea typeface="Verdana" panose="020B0604030504040204" pitchFamily="34" charset="0"/>
              </a:rPr>
              <a:t>trecere</a:t>
            </a:r>
            <a:r>
              <a:rPr lang="ro-RO" sz="1400" dirty="0">
                <a:latin typeface="Verdana" panose="020B0604030504040204" pitchFamily="34" charset="0"/>
                <a:ea typeface="Verdana" panose="020B0604030504040204" pitchFamily="34" charset="0"/>
              </a:rPr>
              <a:t> a</a:t>
            </a:r>
            <a:r>
              <a:rPr lang="en-US" sz="1400" dirty="0">
                <a:latin typeface="Verdana" panose="020B0604030504040204" pitchFamily="34" charset="0"/>
                <a:ea typeface="Verdana" panose="020B0604030504040204" pitchFamily="34" charset="0"/>
              </a:rPr>
              <a:t> frontier</a:t>
            </a:r>
            <a:r>
              <a:rPr lang="ro-RO" sz="1400" dirty="0">
                <a:latin typeface="Verdana" panose="020B0604030504040204" pitchFamily="34" charset="0"/>
                <a:ea typeface="Verdana" panose="020B0604030504040204" pitchFamily="34" charset="0"/>
              </a:rPr>
              <a:t>ei:</a:t>
            </a:r>
          </a:p>
          <a:p>
            <a:pPr marL="285750" lvl="0" indent="-285750" algn="just">
              <a:buFont typeface="Wingdings" panose="05000000000000000000" pitchFamily="2" charset="2"/>
              <a:buChar char="q"/>
            </a:pPr>
            <a:r>
              <a:rPr lang="en-US" sz="1400" dirty="0">
                <a:latin typeface="Verdana" panose="020B0604030504040204" pitchFamily="34" charset="0"/>
                <a:ea typeface="Verdana" panose="020B0604030504040204" pitchFamily="34" charset="0"/>
              </a:rPr>
              <a:t>34.212.849 </a:t>
            </a:r>
            <a:r>
              <a:rPr lang="en-US" sz="1400" dirty="0" err="1">
                <a:latin typeface="Verdana" panose="020B0604030504040204" pitchFamily="34" charset="0"/>
                <a:ea typeface="Verdana" panose="020B0604030504040204" pitchFamily="34" charset="0"/>
              </a:rPr>
              <a:t>treceri</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persoane</a:t>
            </a:r>
          </a:p>
          <a:p>
            <a:pPr marL="285750" lvl="0" indent="-285750" algn="just">
              <a:buFont typeface="Wingdings" panose="05000000000000000000" pitchFamily="2" charset="2"/>
              <a:buChar char="q"/>
            </a:pPr>
            <a:r>
              <a:rPr lang="en-US" sz="1400" dirty="0">
                <a:latin typeface="Verdana" panose="020B0604030504040204" pitchFamily="34" charset="0"/>
                <a:ea typeface="Verdana" panose="020B0604030504040204" pitchFamily="34" charset="0"/>
              </a:rPr>
              <a:t>10.461.415 </a:t>
            </a:r>
            <a:r>
              <a:rPr lang="en-US" sz="1400" dirty="0" err="1">
                <a:latin typeface="Verdana" panose="020B0604030504040204" pitchFamily="34" charset="0"/>
                <a:ea typeface="Verdana" panose="020B0604030504040204" pitchFamily="34" charset="0"/>
              </a:rPr>
              <a:t>treceri</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mijloace de transport</a:t>
            </a:r>
          </a:p>
          <a:p>
            <a:pPr lvl="0" algn="just"/>
            <a:endParaRPr lang="ro-RO" sz="1400" dirty="0">
              <a:latin typeface="Verdana" panose="020B0604030504040204" pitchFamily="34" charset="0"/>
              <a:ea typeface="Verdana" panose="020B0604030504040204" pitchFamily="34" charset="0"/>
            </a:endParaRPr>
          </a:p>
          <a:p>
            <a:pPr lvl="0" algn="just"/>
            <a:endParaRPr lang="ro-RO" sz="1400" dirty="0">
              <a:latin typeface="Verdana" panose="020B0604030504040204" pitchFamily="34" charset="0"/>
              <a:ea typeface="Verdana" panose="020B0604030504040204" pitchFamily="34" charset="0"/>
            </a:endParaRPr>
          </a:p>
          <a:p>
            <a:pPr lvl="0"/>
            <a:r>
              <a:rPr lang="ro-RO" sz="1400" b="1" dirty="0">
                <a:latin typeface="Verdana" panose="020B0604030504040204" pitchFamily="34" charset="0"/>
                <a:ea typeface="Verdana" panose="020B0604030504040204" pitchFamily="34" charset="0"/>
              </a:rPr>
              <a:t>Creșteri înregistrate</a:t>
            </a:r>
            <a:r>
              <a:rPr lang="ro-RO" sz="1400" dirty="0">
                <a:latin typeface="Verdana" panose="020B0604030504040204" pitchFamily="34" charset="0"/>
                <a:ea typeface="Verdana" panose="020B0604030504040204" pitchFamily="34" charset="0"/>
              </a:rPr>
              <a:t>:</a:t>
            </a:r>
          </a:p>
          <a:p>
            <a:pPr lvl="0" algn="just"/>
            <a:r>
              <a:rPr lang="ro-RO" sz="1400" b="1" dirty="0">
                <a:latin typeface="Verdana" panose="020B0604030504040204" pitchFamily="34" charset="0"/>
                <a:ea typeface="Verdana" panose="020B0604030504040204" pitchFamily="34" charset="0"/>
              </a:rPr>
              <a:t>+ 7,6% </a:t>
            </a:r>
            <a:r>
              <a:rPr lang="ro-RO" sz="1400" dirty="0">
                <a:latin typeface="Verdana" panose="020B0604030504040204" pitchFamily="34" charset="0"/>
                <a:ea typeface="Verdana" panose="020B0604030504040204" pitchFamily="34" charset="0"/>
              </a:rPr>
              <a:t>treceri mijloace de transport</a:t>
            </a:r>
          </a:p>
          <a:p>
            <a:pPr lvl="0" algn="just"/>
            <a:endParaRPr lang="ro-RO" sz="800" dirty="0">
              <a:latin typeface="Verdana" panose="020B0604030504040204" pitchFamily="34" charset="0"/>
              <a:ea typeface="Verdana" panose="020B0604030504040204" pitchFamily="34" charset="0"/>
            </a:endParaRPr>
          </a:p>
          <a:p>
            <a:pPr lvl="0" algn="just"/>
            <a:r>
              <a:rPr lang="ro-RO" sz="1400" b="1" dirty="0">
                <a:latin typeface="Verdana" panose="020B0604030504040204" pitchFamily="34" charset="0"/>
                <a:ea typeface="Verdana" panose="020B0604030504040204" pitchFamily="34" charset="0"/>
              </a:rPr>
              <a:t>+ 30% </a:t>
            </a:r>
            <a:r>
              <a:rPr lang="ro-RO" sz="1400" dirty="0">
                <a:latin typeface="Verdana" panose="020B0604030504040204" pitchFamily="34" charset="0"/>
                <a:ea typeface="Verdana" panose="020B0604030504040204" pitchFamily="34" charset="0"/>
              </a:rPr>
              <a:t>infracțiuni constatate la frontieră</a:t>
            </a:r>
          </a:p>
          <a:p>
            <a:pPr lvl="0" algn="just"/>
            <a:endParaRPr lang="ro-RO" sz="800" dirty="0">
              <a:latin typeface="Verdana" panose="020B0604030504040204" pitchFamily="34" charset="0"/>
              <a:ea typeface="Verdana" panose="020B0604030504040204" pitchFamily="34" charset="0"/>
            </a:endParaRPr>
          </a:p>
          <a:p>
            <a:pPr lvl="0" algn="just"/>
            <a:r>
              <a:rPr lang="ro-RO" sz="1400" b="1" dirty="0">
                <a:latin typeface="Verdana" panose="020B0604030504040204" pitchFamily="34" charset="0"/>
                <a:ea typeface="Verdana" panose="020B0604030504040204" pitchFamily="34" charset="0"/>
              </a:rPr>
              <a:t>+ 295,4% </a:t>
            </a:r>
            <a:r>
              <a:rPr lang="ro-RO" sz="1400" dirty="0" err="1">
                <a:latin typeface="Verdana" panose="020B0604030504040204" pitchFamily="34" charset="0"/>
                <a:ea typeface="Verdana" panose="020B0604030504040204" pitchFamily="34" charset="0"/>
              </a:rPr>
              <a:t>infracţiuni</a:t>
            </a:r>
            <a:r>
              <a:rPr lang="ro-RO" sz="1400" dirty="0">
                <a:latin typeface="Verdana" panose="020B0604030504040204" pitchFamily="34" charset="0"/>
                <a:ea typeface="Verdana" panose="020B0604030504040204" pitchFamily="34" charset="0"/>
              </a:rPr>
              <a:t> pe linia traficului de droguri</a:t>
            </a:r>
          </a:p>
          <a:p>
            <a:pPr lvl="0" algn="just"/>
            <a:endParaRPr lang="ro-RO" sz="800" dirty="0">
              <a:latin typeface="Verdana" panose="020B0604030504040204" pitchFamily="34" charset="0"/>
              <a:ea typeface="Verdana" panose="020B0604030504040204" pitchFamily="34" charset="0"/>
            </a:endParaRPr>
          </a:p>
          <a:p>
            <a:pPr lvl="0" algn="just"/>
            <a:r>
              <a:rPr lang="ro-RO" sz="1400" b="1" dirty="0">
                <a:latin typeface="Verdana" panose="020B0604030504040204" pitchFamily="34" charset="0"/>
                <a:ea typeface="Verdana" panose="020B0604030504040204" pitchFamily="34" charset="0"/>
              </a:rPr>
              <a:t>+ 32,1% </a:t>
            </a:r>
            <a:r>
              <a:rPr lang="ro-RO" sz="1400" dirty="0" err="1">
                <a:latin typeface="Verdana" panose="020B0604030504040204" pitchFamily="34" charset="0"/>
                <a:ea typeface="Verdana" panose="020B0604030504040204" pitchFamily="34" charset="0"/>
              </a:rPr>
              <a:t>infracţiuni</a:t>
            </a:r>
            <a:r>
              <a:rPr lang="ro-RO" sz="1400" dirty="0">
                <a:latin typeface="Verdana" panose="020B0604030504040204" pitchFamily="34" charset="0"/>
                <a:ea typeface="Verdana" panose="020B0604030504040204" pitchFamily="34" charset="0"/>
              </a:rPr>
              <a:t> pe linia traficului cu auto furate</a:t>
            </a:r>
          </a:p>
          <a:p>
            <a:pPr lvl="0" algn="just"/>
            <a:endParaRPr lang="ro-RO" sz="800" dirty="0">
              <a:latin typeface="Verdana" panose="020B0604030504040204" pitchFamily="34" charset="0"/>
              <a:ea typeface="Verdana" panose="020B0604030504040204" pitchFamily="34" charset="0"/>
            </a:endParaRPr>
          </a:p>
          <a:p>
            <a:pPr lvl="0" algn="just"/>
            <a:r>
              <a:rPr lang="ro-RO" sz="1400" b="1" dirty="0">
                <a:latin typeface="Verdana" panose="020B0604030504040204" pitchFamily="34" charset="0"/>
                <a:ea typeface="Verdana" panose="020B0604030504040204" pitchFamily="34" charset="0"/>
              </a:rPr>
              <a:t>+ 106,3% </a:t>
            </a:r>
            <a:r>
              <a:rPr lang="ro-RO" sz="1400" dirty="0">
                <a:latin typeface="Verdana" panose="020B0604030504040204" pitchFamily="34" charset="0"/>
                <a:ea typeface="Verdana" panose="020B0604030504040204" pitchFamily="34" charset="0"/>
              </a:rPr>
              <a:t>contravenții constatate</a:t>
            </a:r>
          </a:p>
          <a:p>
            <a:pPr lvl="0" algn="just"/>
            <a:endParaRPr lang="ro-RO" sz="800" dirty="0">
              <a:latin typeface="Verdana" panose="020B0604030504040204" pitchFamily="34" charset="0"/>
              <a:ea typeface="Verdana" panose="020B0604030504040204" pitchFamily="34" charset="0"/>
            </a:endParaRPr>
          </a:p>
          <a:p>
            <a:pPr lvl="0" algn="just"/>
            <a:r>
              <a:rPr lang="ro-RO" sz="1400" b="1" dirty="0">
                <a:latin typeface="Verdana" panose="020B0604030504040204" pitchFamily="34" charset="0"/>
                <a:ea typeface="Verdana" panose="020B0604030504040204" pitchFamily="34" charset="0"/>
              </a:rPr>
              <a:t>+ 37,2% </a:t>
            </a:r>
            <a:r>
              <a:rPr lang="ro-RO" sz="1400" dirty="0">
                <a:latin typeface="Verdana" panose="020B0604030504040204" pitchFamily="34" charset="0"/>
                <a:ea typeface="Verdana" panose="020B0604030504040204" pitchFamily="34" charset="0"/>
              </a:rPr>
              <a:t>măsuri de nepermitere a intrării în țară</a:t>
            </a:r>
          </a:p>
          <a:p>
            <a:pPr lvl="0" algn="just"/>
            <a:endParaRPr lang="ro-RO" sz="800" dirty="0">
              <a:latin typeface="Verdana" panose="020B0604030504040204" pitchFamily="34" charset="0"/>
              <a:ea typeface="Verdana" panose="020B0604030504040204" pitchFamily="34" charset="0"/>
            </a:endParaRPr>
          </a:p>
          <a:p>
            <a:pPr lvl="0" algn="just"/>
            <a:r>
              <a:rPr lang="ro-RO" sz="1400" b="1" dirty="0">
                <a:latin typeface="Verdana" panose="020B0604030504040204" pitchFamily="34" charset="0"/>
                <a:ea typeface="Verdana" panose="020B0604030504040204" pitchFamily="34" charset="0"/>
              </a:rPr>
              <a:t>+ 5% </a:t>
            </a:r>
            <a:r>
              <a:rPr lang="ro-RO" sz="1400" dirty="0">
                <a:latin typeface="Verdana" panose="020B0604030504040204" pitchFamily="34" charset="0"/>
                <a:ea typeface="Verdana" panose="020B0604030504040204" pitchFamily="34" charset="0"/>
              </a:rPr>
              <a:t>valoarea bunurilor reținute în vederea confiscării</a:t>
            </a:r>
          </a:p>
          <a:p>
            <a:pPr lvl="0" algn="just"/>
            <a:endParaRPr lang="en-US" sz="1400" dirty="0">
              <a:solidFill>
                <a:prstClr val="black"/>
              </a:solidFill>
              <a:latin typeface="Verdana" panose="020B0604030504040204" pitchFamily="34" charset="0"/>
              <a:ea typeface="Verdana" panose="020B0604030504040204" pitchFamily="34" charset="0"/>
            </a:endParaRPr>
          </a:p>
        </p:txBody>
      </p:sp>
      <p:sp>
        <p:nvSpPr>
          <p:cNvPr id="20" name="TextBox 19">
            <a:extLst>
              <a:ext uri="{FF2B5EF4-FFF2-40B4-BE49-F238E27FC236}">
                <a16:creationId xmlns="" xmlns:a16="http://schemas.microsoft.com/office/drawing/2014/main" id="{786007F6-5276-4E5A-B47E-92BD7F6C5602}"/>
              </a:ext>
            </a:extLst>
          </p:cNvPr>
          <p:cNvSpPr txBox="1"/>
          <p:nvPr/>
        </p:nvSpPr>
        <p:spPr>
          <a:xfrm>
            <a:off x="5869231" y="593935"/>
            <a:ext cx="5359066" cy="3877985"/>
          </a:xfrm>
          <a:prstGeom prst="rect">
            <a:avLst/>
          </a:prstGeom>
          <a:noFill/>
        </p:spPr>
        <p:txBody>
          <a:bodyPr wrap="square" rtlCol="0">
            <a:spAutoFit/>
          </a:bodyPr>
          <a:lstStyle/>
          <a:p>
            <a:pPr algn="just"/>
            <a:endParaRPr lang="ro-RO" sz="1400" b="1" dirty="0">
              <a:latin typeface="Verdana" panose="020B0604030504040204" pitchFamily="34" charset="0"/>
              <a:ea typeface="Verdana" panose="020B0604030504040204" pitchFamily="34" charset="0"/>
            </a:endParaRPr>
          </a:p>
          <a:p>
            <a:pPr algn="just"/>
            <a:r>
              <a:rPr lang="ro-RO" sz="1400" b="1" dirty="0">
                <a:latin typeface="Verdana" panose="020B0604030504040204" pitchFamily="34" charset="0"/>
                <a:ea typeface="Verdana" panose="020B0604030504040204" pitchFamily="34" charset="0"/>
              </a:rPr>
              <a:t>2</a:t>
            </a:r>
            <a:r>
              <a:rPr lang="en-US" sz="1400" b="1" dirty="0">
                <a:latin typeface="Verdana" panose="020B0604030504040204" pitchFamily="34" charset="0"/>
                <a:ea typeface="Verdana" panose="020B0604030504040204" pitchFamily="34" charset="0"/>
              </a:rPr>
              <a:t>.</a:t>
            </a:r>
            <a:r>
              <a:rPr lang="ro-RO" sz="1400" b="1" dirty="0">
                <a:latin typeface="Verdana" panose="020B0604030504040204" pitchFamily="34" charset="0"/>
                <a:ea typeface="Verdana" panose="020B0604030504040204" pitchFamily="34" charset="0"/>
              </a:rPr>
              <a:t>610</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depistări</a:t>
            </a:r>
            <a:r>
              <a:rPr lang="en-US" sz="1400" b="1" dirty="0">
                <a:latin typeface="Verdana" panose="020B0604030504040204" pitchFamily="34" charset="0"/>
                <a:ea typeface="Verdana" panose="020B0604030504040204" pitchFamily="34" charset="0"/>
              </a:rPr>
              <a:t> de </a:t>
            </a:r>
            <a:r>
              <a:rPr lang="en-US" sz="1400" b="1" dirty="0" err="1">
                <a:latin typeface="Verdana" panose="020B0604030504040204" pitchFamily="34" charset="0"/>
                <a:ea typeface="Verdana" panose="020B0604030504040204" pitchFamily="34" charset="0"/>
              </a:rPr>
              <a:t>migranți</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ilegali</a:t>
            </a:r>
            <a:r>
              <a:rPr lang="ro-RO" sz="1400" dirty="0">
                <a:latin typeface="Verdana" panose="020B0604030504040204" pitchFamily="34" charset="0"/>
                <a:ea typeface="Verdana" panose="020B0604030504040204" pitchFamily="34" charset="0"/>
              </a:rPr>
              <a:t>:</a:t>
            </a:r>
          </a:p>
          <a:p>
            <a:pPr marL="171450" indent="-171450" algn="just">
              <a:buFont typeface="Wingdings" panose="05000000000000000000" pitchFamily="2" charset="2"/>
              <a:buChar char="q"/>
            </a:pPr>
            <a:r>
              <a:rPr lang="ro-RO" sz="1400" dirty="0">
                <a:latin typeface="Verdana" panose="020B0604030504040204" pitchFamily="34" charset="0"/>
                <a:ea typeface="Verdana" panose="020B0604030504040204" pitchFamily="34" charset="0"/>
              </a:rPr>
              <a:t> 2</a:t>
            </a:r>
            <a:r>
              <a:rPr lang="en-US" sz="1400" dirty="0">
                <a:latin typeface="Verdana" panose="020B0604030504040204" pitchFamily="34" charset="0"/>
                <a:ea typeface="Verdana" panose="020B0604030504040204" pitchFamily="34" charset="0"/>
              </a:rPr>
              <a:t>.</a:t>
            </a:r>
            <a:r>
              <a:rPr lang="ro-RO" sz="1400" dirty="0">
                <a:latin typeface="Verdana" panose="020B0604030504040204" pitchFamily="34" charset="0"/>
                <a:ea typeface="Verdana" panose="020B0604030504040204" pitchFamily="34" charset="0"/>
              </a:rPr>
              <a:t>382</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rețineri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în</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trecere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ilegală</a:t>
            </a:r>
            <a:endParaRPr lang="ro-RO" sz="14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400"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2</a:t>
            </a:r>
            <a:r>
              <a:rPr lang="ro-RO" sz="1400" dirty="0">
                <a:latin typeface="Verdana" panose="020B0604030504040204" pitchFamily="34" charset="0"/>
                <a:ea typeface="Verdana" panose="020B0604030504040204" pitchFamily="34" charset="0"/>
              </a:rPr>
              <a:t>28</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măsuri</a:t>
            </a:r>
            <a:r>
              <a:rPr lang="en-US" sz="1400" dirty="0">
                <a:latin typeface="Verdana" panose="020B0604030504040204" pitchFamily="34" charset="0"/>
                <a:ea typeface="Verdana" panose="020B0604030504040204" pitchFamily="34" charset="0"/>
              </a:rPr>
              <a:t> de </a:t>
            </a:r>
            <a:r>
              <a:rPr lang="en-US" sz="1400" dirty="0" err="1">
                <a:latin typeface="Verdana" panose="020B0604030504040204" pitchFamily="34" charset="0"/>
                <a:ea typeface="Verdana" panose="020B0604030504040204" pitchFamily="34" charset="0"/>
              </a:rPr>
              <a:t>prevenire</a:t>
            </a:r>
            <a:r>
              <a:rPr lang="en-US" sz="1400" dirty="0">
                <a:latin typeface="Verdana" panose="020B0604030504040204" pitchFamily="34" charset="0"/>
                <a:ea typeface="Verdana" panose="020B0604030504040204" pitchFamily="34" charset="0"/>
              </a:rPr>
              <a:t> a </a:t>
            </a:r>
            <a:r>
              <a:rPr lang="en-US" sz="1400" dirty="0" err="1">
                <a:latin typeface="Verdana" panose="020B0604030504040204" pitchFamily="34" charset="0"/>
                <a:ea typeface="Verdana" panose="020B0604030504040204" pitchFamily="34" charset="0"/>
              </a:rPr>
              <a:t>intrării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ilegale</a:t>
            </a:r>
            <a:r>
              <a:rPr lang="en-US" sz="1400" dirty="0">
                <a:latin typeface="Verdana" panose="020B0604030504040204" pitchFamily="34" charset="0"/>
                <a:ea typeface="Verdana" panose="020B0604030504040204" pitchFamily="34" charset="0"/>
              </a:rPr>
              <a:t> pe </a:t>
            </a:r>
            <a:r>
              <a:rPr lang="en-US" sz="1400" dirty="0" err="1">
                <a:latin typeface="Verdana" panose="020B0604030504040204" pitchFamily="34" charset="0"/>
                <a:ea typeface="Verdana" panose="020B0604030504040204" pitchFamily="34" charset="0"/>
              </a:rPr>
              <a:t>teritoriul</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național</a:t>
            </a:r>
            <a:r>
              <a:rPr lang="en-US" sz="1400" dirty="0">
                <a:latin typeface="Verdana" panose="020B0604030504040204" pitchFamily="34" charset="0"/>
                <a:ea typeface="Verdana" panose="020B0604030504040204" pitchFamily="34" charset="0"/>
              </a:rPr>
              <a:t>, la </a:t>
            </a:r>
            <a:r>
              <a:rPr lang="en-US" sz="1400" dirty="0" err="1">
                <a:latin typeface="Verdana" panose="020B0604030504040204" pitchFamily="34" charset="0"/>
                <a:ea typeface="Verdana" panose="020B0604030504040204" pitchFamily="34" charset="0"/>
              </a:rPr>
              <a:t>frontiera</a:t>
            </a:r>
            <a:r>
              <a:rPr lang="en-US" sz="1400" dirty="0">
                <a:latin typeface="Verdana" panose="020B0604030504040204" pitchFamily="34" charset="0"/>
                <a:ea typeface="Verdana" panose="020B0604030504040204" pitchFamily="34" charset="0"/>
              </a:rPr>
              <a:t> cu Serbia</a:t>
            </a:r>
            <a:endParaRPr lang="ro-RO" sz="1400" dirty="0">
              <a:latin typeface="Verdana" panose="020B0604030504040204" pitchFamily="34" charset="0"/>
              <a:ea typeface="Verdana" panose="020B0604030504040204" pitchFamily="34" charset="0"/>
            </a:endParaRPr>
          </a:p>
          <a:p>
            <a:pPr algn="just"/>
            <a:r>
              <a:rPr lang="en-US" sz="1400" dirty="0">
                <a:latin typeface="Verdana" panose="020B0604030504040204" pitchFamily="34" charset="0"/>
                <a:ea typeface="Verdana" panose="020B0604030504040204" pitchFamily="34" charset="0"/>
              </a:rPr>
              <a:t> </a:t>
            </a:r>
            <a:endParaRPr lang="ro-RO" sz="14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US" sz="1400" b="1" dirty="0" err="1">
                <a:latin typeface="Verdana" panose="020B0604030504040204" pitchFamily="34" charset="0"/>
                <a:ea typeface="Verdana" panose="020B0604030504040204" pitchFamily="34" charset="0"/>
              </a:rPr>
              <a:t>numărul</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reținerilor</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în</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trecere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ilegală</a:t>
            </a:r>
            <a:r>
              <a:rPr lang="en-US" sz="1400" b="1"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(fără frontiera cu Ucraina) </a:t>
            </a:r>
            <a:r>
              <a:rPr lang="en-US" sz="1400" b="1" dirty="0">
                <a:latin typeface="Verdana" panose="020B0604030504040204" pitchFamily="34" charset="0"/>
                <a:ea typeface="Verdana" panose="020B0604030504040204" pitchFamily="34" charset="0"/>
              </a:rPr>
              <a:t>a</a:t>
            </a:r>
            <a:r>
              <a:rPr lang="ro-RO" sz="1400" b="1" dirty="0">
                <a:latin typeface="Verdana" panose="020B0604030504040204" pitchFamily="34" charset="0"/>
                <a:ea typeface="Verdana" panose="020B0604030504040204" pitchFamily="34" charset="0"/>
              </a:rPr>
              <a:t> scăzut cu 78,4% </a:t>
            </a:r>
            <a:r>
              <a:rPr lang="en-US" sz="1400" b="1" dirty="0">
                <a:latin typeface="Verdana" panose="020B0604030504040204" pitchFamily="34" charset="0"/>
                <a:ea typeface="Verdana" panose="020B0604030504040204" pitchFamily="34" charset="0"/>
              </a:rPr>
              <a:t>pe </a:t>
            </a:r>
            <a:r>
              <a:rPr lang="en-US" sz="1400" b="1" dirty="0" err="1">
                <a:latin typeface="Verdana" panose="020B0604030504040204" pitchFamily="34" charset="0"/>
                <a:ea typeface="Verdana" panose="020B0604030504040204" pitchFamily="34" charset="0"/>
              </a:rPr>
              <a:t>sensul</a:t>
            </a:r>
            <a:r>
              <a:rPr lang="en-US" sz="1400" b="1" dirty="0">
                <a:latin typeface="Verdana" panose="020B0604030504040204" pitchFamily="34" charset="0"/>
                <a:ea typeface="Verdana" panose="020B0604030504040204" pitchFamily="34" charset="0"/>
              </a:rPr>
              <a:t> de </a:t>
            </a:r>
            <a:r>
              <a:rPr lang="en-US" sz="1400" b="1" dirty="0" err="1">
                <a:latin typeface="Verdana" panose="020B0604030504040204" pitchFamily="34" charset="0"/>
                <a:ea typeface="Verdana" panose="020B0604030504040204" pitchFamily="34" charset="0"/>
              </a:rPr>
              <a:t>intrare</a:t>
            </a:r>
            <a:r>
              <a:rPr lang="en-US" sz="1400" b="1"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în</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țară</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respectiv </a:t>
            </a:r>
            <a:r>
              <a:rPr lang="ro-RO" sz="1400" b="1" dirty="0">
                <a:latin typeface="Verdana" panose="020B0604030504040204" pitchFamily="34" charset="0"/>
                <a:ea typeface="Verdana" panose="020B0604030504040204" pitchFamily="34" charset="0"/>
              </a:rPr>
              <a:t>cu 80% pe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sensul</a:t>
            </a:r>
            <a:r>
              <a:rPr lang="en-US" sz="1400" b="1" dirty="0">
                <a:latin typeface="Verdana" panose="020B0604030504040204" pitchFamily="34" charset="0"/>
                <a:ea typeface="Verdana" panose="020B0604030504040204" pitchFamily="34" charset="0"/>
              </a:rPr>
              <a:t> de </a:t>
            </a:r>
            <a:r>
              <a:rPr lang="en-US" sz="1400" b="1" dirty="0" err="1">
                <a:latin typeface="Verdana" panose="020B0604030504040204" pitchFamily="34" charset="0"/>
                <a:ea typeface="Verdana" panose="020B0604030504040204" pitchFamily="34" charset="0"/>
              </a:rPr>
              <a:t>ieșire</a:t>
            </a:r>
            <a:r>
              <a:rPr lang="en-US" sz="1400" dirty="0">
                <a:latin typeface="Verdana" panose="020B0604030504040204" pitchFamily="34" charset="0"/>
                <a:ea typeface="Verdana" panose="020B0604030504040204" pitchFamily="34" charset="0"/>
              </a:rPr>
              <a:t>,</a:t>
            </a:r>
            <a:r>
              <a:rPr lang="en-US" sz="1400" b="1"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iar</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cazurile</a:t>
            </a:r>
            <a:r>
              <a:rPr lang="en-US" sz="1400" b="1" dirty="0">
                <a:latin typeface="Verdana" panose="020B0604030504040204" pitchFamily="34" charset="0"/>
                <a:ea typeface="Verdana" panose="020B0604030504040204" pitchFamily="34" charset="0"/>
              </a:rPr>
              <a:t> de </a:t>
            </a:r>
            <a:r>
              <a:rPr lang="en-US" sz="1400" b="1" dirty="0" err="1">
                <a:latin typeface="Verdana" panose="020B0604030504040204" pitchFamily="34" charset="0"/>
                <a:ea typeface="Verdana" panose="020B0604030504040204" pitchFamily="34" charset="0"/>
              </a:rPr>
              <a:t>prevenire</a:t>
            </a:r>
            <a:r>
              <a:rPr lang="en-US" sz="1400" b="1" dirty="0">
                <a:latin typeface="Verdana" panose="020B0604030504040204" pitchFamily="34" charset="0"/>
                <a:ea typeface="Verdana" panose="020B0604030504040204" pitchFamily="34" charset="0"/>
              </a:rPr>
              <a:t> a </a:t>
            </a:r>
            <a:r>
              <a:rPr lang="en-US" sz="1400" b="1" dirty="0" err="1">
                <a:latin typeface="Verdana" panose="020B0604030504040204" pitchFamily="34" charset="0"/>
                <a:ea typeface="Verdana" panose="020B0604030504040204" pitchFamily="34" charset="0"/>
              </a:rPr>
              <a:t>intrării</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ilegale</a:t>
            </a:r>
            <a:r>
              <a:rPr lang="en-US" sz="1400" b="1" dirty="0">
                <a:latin typeface="Verdana" panose="020B0604030504040204" pitchFamily="34" charset="0"/>
                <a:ea typeface="Verdana" panose="020B0604030504040204" pitchFamily="34" charset="0"/>
              </a:rPr>
              <a:t> au </a:t>
            </a:r>
            <a:r>
              <a:rPr lang="en-US" sz="1400" b="1" dirty="0" err="1">
                <a:latin typeface="Verdana" panose="020B0604030504040204" pitchFamily="34" charset="0"/>
                <a:ea typeface="Verdana" panose="020B0604030504040204" pitchFamily="34" charset="0"/>
              </a:rPr>
              <a:t>scăzut</a:t>
            </a:r>
            <a:r>
              <a:rPr lang="en-US" sz="1400" b="1" dirty="0">
                <a:latin typeface="Verdana" panose="020B0604030504040204" pitchFamily="34" charset="0"/>
                <a:ea typeface="Verdana" panose="020B0604030504040204" pitchFamily="34" charset="0"/>
              </a:rPr>
              <a:t> </a:t>
            </a:r>
            <a:r>
              <a:rPr lang="ro-RO" sz="1400" b="1" dirty="0">
                <a:latin typeface="Verdana" panose="020B0604030504040204" pitchFamily="34" charset="0"/>
                <a:ea typeface="Verdana" panose="020B0604030504040204" pitchFamily="34" charset="0"/>
              </a:rPr>
              <a:t>cu 61,7%</a:t>
            </a:r>
          </a:p>
          <a:p>
            <a:pPr algn="just"/>
            <a:endParaRPr lang="ro-RO" sz="1400" b="1"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US" sz="1400" b="1" dirty="0">
                <a:latin typeface="Verdana" panose="020B0604030504040204" pitchFamily="34" charset="0"/>
                <a:ea typeface="Verdana" panose="020B0604030504040204" pitchFamily="34" charset="0"/>
              </a:rPr>
              <a:t>1.007 </a:t>
            </a:r>
            <a:r>
              <a:rPr lang="en-US" sz="1400" b="1" dirty="0" err="1">
                <a:latin typeface="Verdana" panose="020B0604030504040204" pitchFamily="34" charset="0"/>
                <a:ea typeface="Verdana" panose="020B0604030504040204" pitchFamily="34" charset="0"/>
              </a:rPr>
              <a:t>detecții</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privind</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cetățeni</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terți</a:t>
            </a:r>
            <a:r>
              <a:rPr lang="en-US" sz="1400" b="1" dirty="0">
                <a:latin typeface="Verdana" panose="020B0604030504040204" pitchFamily="34" charset="0"/>
                <a:ea typeface="Verdana" panose="020B0604030504040204" pitchFamily="34" charset="0"/>
              </a:rPr>
              <a:t> cu </a:t>
            </a:r>
            <a:r>
              <a:rPr lang="en-US" sz="1400" b="1" dirty="0" err="1">
                <a:latin typeface="Verdana" panose="020B0604030504040204" pitchFamily="34" charset="0"/>
                <a:ea typeface="Verdana" panose="020B0604030504040204" pitchFamily="34" charset="0"/>
              </a:rPr>
              <a:t>viză</a:t>
            </a:r>
            <a:r>
              <a:rPr lang="en-US" sz="1400" b="1" dirty="0">
                <a:latin typeface="Verdana" panose="020B0604030504040204" pitchFamily="34" charset="0"/>
                <a:ea typeface="Verdana" panose="020B0604030504040204" pitchFamily="34" charset="0"/>
              </a:rPr>
              <a:t> de </a:t>
            </a:r>
            <a:r>
              <a:rPr lang="ro-RO" sz="1400" b="1" dirty="0">
                <a:latin typeface="Verdana" panose="020B0604030504040204" pitchFamily="34" charset="0"/>
                <a:ea typeface="Verdana" panose="020B0604030504040204" pitchFamily="34" charset="0"/>
              </a:rPr>
              <a:t>angajare în </a:t>
            </a:r>
            <a:r>
              <a:rPr lang="en-US" sz="1400" b="1" dirty="0" err="1">
                <a:latin typeface="Verdana" panose="020B0604030504040204" pitchFamily="34" charset="0"/>
                <a:ea typeface="Verdana" panose="020B0604030504040204" pitchFamily="34" charset="0"/>
              </a:rPr>
              <a:t>muncă</a:t>
            </a:r>
            <a:r>
              <a:rPr lang="ro-RO" sz="1400" dirty="0">
                <a:latin typeface="Verdana" panose="020B0604030504040204" pitchFamily="34" charset="0"/>
                <a:ea typeface="Verdana" panose="020B0604030504040204" pitchFamily="34" charset="0"/>
              </a:rPr>
              <a:t>,</a:t>
            </a:r>
            <a:r>
              <a:rPr lang="en-US" sz="1400" b="1"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în</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situa</a:t>
            </a:r>
            <a:r>
              <a:rPr lang="ro-RO" sz="1400" dirty="0">
                <a:latin typeface="Verdana" panose="020B0604030504040204" pitchFamily="34" charset="0"/>
                <a:ea typeface="Verdana" panose="020B0604030504040204" pitchFamily="34" charset="0"/>
              </a:rPr>
              <a:t>ț</a:t>
            </a:r>
            <a:r>
              <a:rPr lang="en-US" sz="1400" dirty="0">
                <a:latin typeface="Verdana" panose="020B0604030504040204" pitchFamily="34" charset="0"/>
                <a:ea typeface="Verdana" panose="020B0604030504040204" pitchFamily="34" charset="0"/>
              </a:rPr>
              <a:t>ii de </a:t>
            </a:r>
            <a:r>
              <a:rPr lang="en-US" sz="1400" dirty="0" err="1">
                <a:latin typeface="Verdana" panose="020B0604030504040204" pitchFamily="34" charset="0"/>
                <a:ea typeface="Verdana" panose="020B0604030504040204" pitchFamily="34" charset="0"/>
              </a:rPr>
              <a:t>migra</a:t>
            </a:r>
            <a:r>
              <a:rPr lang="ro-RO" sz="1400" dirty="0">
                <a:latin typeface="Verdana" panose="020B0604030504040204" pitchFamily="34" charset="0"/>
                <a:ea typeface="Verdana" panose="020B0604030504040204" pitchFamily="34" charset="0"/>
              </a:rPr>
              <a:t>ț</a:t>
            </a:r>
            <a:r>
              <a:rPr lang="en-US" sz="1400" dirty="0" err="1">
                <a:latin typeface="Verdana" panose="020B0604030504040204" pitchFamily="34" charset="0"/>
                <a:ea typeface="Verdana" panose="020B0604030504040204" pitchFamily="34" charset="0"/>
              </a:rPr>
              <a:t>ie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ilegală</a:t>
            </a:r>
            <a:r>
              <a:rPr lang="ro-RO" sz="1400" dirty="0">
                <a:latin typeface="Verdana" panose="020B0604030504040204" pitchFamily="34" charset="0"/>
                <a:ea typeface="Verdana" panose="020B0604030504040204" pitchFamily="34" charset="0"/>
              </a:rPr>
              <a:t>; cei mai mulți originari din: Nepal (25,5%), Bangladesh (21%) și Etiopia (12,4%)</a:t>
            </a:r>
          </a:p>
          <a:p>
            <a:pPr algn="just"/>
            <a:endParaRPr lang="ro-RO" sz="800" b="1" dirty="0">
              <a:highlight>
                <a:srgbClr val="FFFF00"/>
              </a:highlight>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endParaRPr lang="ro-RO" sz="1400" dirty="0">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 xmlns:a16="http://schemas.microsoft.com/office/drawing/2014/main" id="{31479CF3-6E2E-417B-B7F6-0719F104EDDD}"/>
              </a:ext>
            </a:extLst>
          </p:cNvPr>
          <p:cNvSpPr/>
          <p:nvPr/>
        </p:nvSpPr>
        <p:spPr>
          <a:xfrm>
            <a:off x="5869231" y="4325072"/>
            <a:ext cx="5359066" cy="1461939"/>
          </a:xfrm>
          <a:prstGeom prst="rect">
            <a:avLst/>
          </a:prstGeom>
        </p:spPr>
        <p:txBody>
          <a:bodyPr wrap="square">
            <a:spAutoFit/>
          </a:bodyPr>
          <a:lstStyle/>
          <a:p>
            <a:pPr marL="285750" lvl="0" indent="-285750" algn="just">
              <a:buFont typeface="Wingdings" panose="05000000000000000000" pitchFamily="2" charset="2"/>
              <a:buChar char="Ø"/>
            </a:pPr>
            <a:r>
              <a:rPr lang="ro-RO" sz="1400" b="1" dirty="0">
                <a:latin typeface="Verdana" panose="020B0604030504040204" pitchFamily="34" charset="0"/>
                <a:ea typeface="Verdana" panose="020B0604030504040204" pitchFamily="34" charset="0"/>
              </a:rPr>
              <a:t>peste 1.500 solicitări de azil</a:t>
            </a:r>
            <a:r>
              <a:rPr lang="ro-RO" sz="1400" dirty="0">
                <a:latin typeface="Verdana" panose="020B0604030504040204" pitchFamily="34" charset="0"/>
                <a:ea typeface="Verdana" panose="020B0604030504040204" pitchFamily="34" charset="0"/>
              </a:rPr>
              <a:t>, cu 76,1% mai puține față de primele 7 luni 2023.</a:t>
            </a:r>
          </a:p>
          <a:p>
            <a:pPr marL="285750" lvl="0" indent="-285750" algn="just">
              <a:buFont typeface="Wingdings" panose="05000000000000000000" pitchFamily="2" charset="2"/>
              <a:buChar char="Ø"/>
            </a:pPr>
            <a:endParaRPr lang="ro-RO" sz="800" dirty="0">
              <a:latin typeface="Verdana" panose="020B0604030504040204" pitchFamily="34" charset="0"/>
              <a:ea typeface="Verdana" panose="020B0604030504040204" pitchFamily="34" charset="0"/>
            </a:endParaRPr>
          </a:p>
          <a:p>
            <a:pPr marL="285750" lvl="0" indent="-285750" algn="just">
              <a:buFont typeface="Wingdings" panose="05000000000000000000" pitchFamily="2" charset="2"/>
              <a:buChar char="Ø"/>
            </a:pPr>
            <a:r>
              <a:rPr lang="ro-RO" sz="1400" dirty="0">
                <a:latin typeface="Verdana" panose="020B0604030504040204" pitchFamily="34" charset="0"/>
                <a:ea typeface="Verdana" panose="020B0604030504040204" pitchFamily="34" charset="0"/>
              </a:rPr>
              <a:t>gradul de ocupare din centrele regionale de proceduri și cazare pentru solicitanții de azil, la data de 31.07.2024 - </a:t>
            </a:r>
            <a:r>
              <a:rPr lang="ro-RO" sz="1400" b="1" dirty="0">
                <a:latin typeface="Verdana" panose="020B0604030504040204" pitchFamily="34" charset="0"/>
                <a:ea typeface="Verdana" panose="020B0604030504040204" pitchFamily="34" charset="0"/>
              </a:rPr>
              <a:t>29,5%</a:t>
            </a:r>
            <a:r>
              <a:rPr lang="ro-RO" sz="1400" dirty="0">
                <a:latin typeface="Verdana" panose="020B0604030504040204" pitchFamily="34" charset="0"/>
                <a:ea typeface="Verdana" panose="020B0604030504040204" pitchFamily="34" charset="0"/>
              </a:rPr>
              <a:t> (325 persoane cazate)</a:t>
            </a:r>
          </a:p>
          <a:p>
            <a:pPr marL="171450" lvl="0" indent="-171450" algn="just">
              <a:buFont typeface="Wingdings" panose="05000000000000000000" pitchFamily="2" charset="2"/>
              <a:buChar char="q"/>
            </a:pPr>
            <a:endParaRPr lang="ro-RO" sz="1100" dirty="0">
              <a:solidFill>
                <a:prstClr val="black"/>
              </a:solidFill>
              <a:latin typeface="Verdana" panose="020B0604030504040204" pitchFamily="34" charset="0"/>
              <a:ea typeface="Verdana" panose="020B0604030504040204" pitchFamily="34" charset="0"/>
            </a:endParaRPr>
          </a:p>
        </p:txBody>
      </p:sp>
      <p:cxnSp>
        <p:nvCxnSpPr>
          <p:cNvPr id="6" name="Straight Connector 5">
            <a:extLst>
              <a:ext uri="{FF2B5EF4-FFF2-40B4-BE49-F238E27FC236}">
                <a16:creationId xmlns="" xmlns:a16="http://schemas.microsoft.com/office/drawing/2014/main" id="{BE54ECF6-C048-48A0-8354-1A091B0C20C3}"/>
              </a:ext>
            </a:extLst>
          </p:cNvPr>
          <p:cNvCxnSpPr>
            <a:cxnSpLocks/>
          </p:cNvCxnSpPr>
          <p:nvPr/>
        </p:nvCxnSpPr>
        <p:spPr>
          <a:xfrm>
            <a:off x="5726430" y="822960"/>
            <a:ext cx="10826" cy="5139869"/>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3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332524" y="0"/>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3913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2547092" y="73204"/>
            <a:ext cx="7292495" cy="400110"/>
          </a:xfrm>
          <a:prstGeom prst="rect">
            <a:avLst/>
          </a:prstGeom>
          <a:noFill/>
        </p:spPr>
        <p:txBody>
          <a:bodyPr wrap="square" rtlCol="0">
            <a:spAutoFit/>
          </a:bodyPr>
          <a:lstStyle/>
          <a:p>
            <a:pPr algn="ctr"/>
            <a:r>
              <a:rPr lang="ro-RO" sz="2000" b="1" dirty="0">
                <a:solidFill>
                  <a:srgbClr val="2F4582"/>
                </a:solidFill>
                <a:latin typeface="Verdana" panose="020B0604030504040204" pitchFamily="34" charset="0"/>
                <a:ea typeface="Verdana" panose="020B0604030504040204" pitchFamily="34" charset="0"/>
              </a:rPr>
              <a:t>Campanii informativ-preventive</a:t>
            </a:r>
            <a:endParaRPr lang="en-US" sz="2000"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2" name="TextBox 1"/>
          <p:cNvSpPr txBox="1"/>
          <p:nvPr/>
        </p:nvSpPr>
        <p:spPr>
          <a:xfrm>
            <a:off x="1857375" y="1429814"/>
            <a:ext cx="8915871" cy="430887"/>
          </a:xfrm>
          <a:prstGeom prst="rect">
            <a:avLst/>
          </a:prstGeom>
          <a:noFill/>
        </p:spPr>
        <p:txBody>
          <a:bodyPr wrap="square" rtlCol="0">
            <a:spAutoFit/>
          </a:bodyPr>
          <a:lstStyle/>
          <a:p>
            <a:pPr algn="just"/>
            <a:r>
              <a:rPr lang="en-US" sz="1100" dirty="0">
                <a:latin typeface="Verdana" panose="020B0604030504040204" pitchFamily="34" charset="0"/>
                <a:ea typeface="Verdana" panose="020B0604030504040204" pitchFamily="34" charset="0"/>
              </a:rPr>
              <a:t> </a:t>
            </a:r>
            <a:endParaRPr lang="ro-RO" sz="1100" dirty="0">
              <a:latin typeface="Verdana" panose="020B0604030504040204" pitchFamily="34" charset="0"/>
              <a:ea typeface="Verdana" panose="020B0604030504040204" pitchFamily="34" charset="0"/>
            </a:endParaRPr>
          </a:p>
          <a:p>
            <a:pPr algn="just"/>
            <a:endParaRPr lang="en-US" sz="1100" dirty="0">
              <a:latin typeface="Verdana" panose="020B0604030504040204" pitchFamily="34" charset="0"/>
              <a:ea typeface="Verdana" panose="020B0604030504040204" pitchFamily="34" charset="0"/>
            </a:endParaRPr>
          </a:p>
        </p:txBody>
      </p:sp>
      <p:sp>
        <p:nvSpPr>
          <p:cNvPr id="3" name="TextBox 2"/>
          <p:cNvSpPr txBox="1"/>
          <p:nvPr/>
        </p:nvSpPr>
        <p:spPr>
          <a:xfrm>
            <a:off x="1693628" y="546517"/>
            <a:ext cx="9156516" cy="6001643"/>
          </a:xfrm>
          <a:prstGeom prst="rect">
            <a:avLst/>
          </a:prstGeom>
          <a:noFill/>
        </p:spPr>
        <p:txBody>
          <a:bodyPr wrap="square" rtlCol="0">
            <a:spAutoFit/>
          </a:bodyPr>
          <a:lstStyle/>
          <a:p>
            <a:pPr marL="171450" indent="-171450" algn="just">
              <a:buFont typeface="Wingdings" panose="05000000000000000000" pitchFamily="2" charset="2"/>
              <a:buChar char="q"/>
            </a:pPr>
            <a:r>
              <a:rPr lang="ro-RO" sz="1600" dirty="0">
                <a:latin typeface="Verdana" panose="020B0604030504040204" pitchFamily="34" charset="0"/>
                <a:ea typeface="Verdana" panose="020B0604030504040204" pitchFamily="34" charset="0"/>
              </a:rPr>
              <a:t>campania de prevenire a victimizării minorilor </a:t>
            </a:r>
            <a:r>
              <a:rPr lang="ro-RO" sz="1600" b="1" dirty="0">
                <a:latin typeface="Verdana" panose="020B0604030504040204" pitchFamily="34" charset="0"/>
                <a:ea typeface="Verdana" panose="020B0604030504040204" pitchFamily="34" charset="0"/>
              </a:rPr>
              <a:t>Eroii Internetului</a:t>
            </a:r>
          </a:p>
          <a:p>
            <a:pPr marL="171450" indent="-171450" algn="just">
              <a:buFont typeface="Wingdings" panose="05000000000000000000" pitchFamily="2" charset="2"/>
              <a:buChar char="q"/>
            </a:pPr>
            <a:endParaRPr lang="ro-RO" sz="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dirty="0">
                <a:effectLst/>
                <a:latin typeface="Verdana" panose="020B0604030504040204" pitchFamily="34" charset="0"/>
                <a:ea typeface="Verdana" panose="020B0604030504040204" pitchFamily="34" charset="0"/>
                <a:cs typeface="Times New Roman" panose="02020603050405020304" pitchFamily="18" charset="0"/>
              </a:rPr>
              <a:t>proiectul </a:t>
            </a:r>
            <a:r>
              <a:rPr lang="ro-RO" sz="1600" b="1" dirty="0">
                <a:latin typeface="Verdana" panose="020B0604030504040204" pitchFamily="34" charset="0"/>
                <a:ea typeface="Verdana" panose="020B0604030504040204" pitchFamily="34" charset="0"/>
              </a:rPr>
              <a:t>Siguranța online</a:t>
            </a:r>
            <a:r>
              <a:rPr lang="ro-RO" sz="1600" dirty="0">
                <a:effectLst/>
                <a:latin typeface="Verdana" panose="020B0604030504040204" pitchFamily="34" charset="0"/>
                <a:ea typeface="Verdana" panose="020B0604030504040204" pitchFamily="34" charset="0"/>
                <a:cs typeface="Times New Roman" panose="02020603050405020304" pitchFamily="18" charset="0"/>
              </a:rPr>
              <a:t>, implementat în parteneriat cu Directoratul Național de Securitate Cibernetică și Asociația Română a Băncilor </a:t>
            </a:r>
          </a:p>
          <a:p>
            <a:pPr marL="171450" indent="-171450" algn="just">
              <a:buFont typeface="Wingdings" panose="05000000000000000000" pitchFamily="2" charset="2"/>
              <a:buChar char="q"/>
            </a:pPr>
            <a:endParaRPr lang="ro-RO" sz="6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dirty="0">
                <a:latin typeface="Verdana" panose="020B0604030504040204" pitchFamily="34" charset="0"/>
                <a:ea typeface="Verdana" panose="020B0604030504040204" pitchFamily="34" charset="0"/>
              </a:rPr>
              <a:t>proiectul de prevenire a discriminării și infracțiunilor motivate de ură </a:t>
            </a:r>
            <a:r>
              <a:rPr lang="ro-RO" sz="1600" b="1" dirty="0">
                <a:latin typeface="Verdana" panose="020B0604030504040204" pitchFamily="34" charset="0"/>
                <a:ea typeface="Verdana" panose="020B0604030504040204" pitchFamily="34" charset="0"/>
              </a:rPr>
              <a:t>Fără discriminare!</a:t>
            </a:r>
          </a:p>
          <a:p>
            <a:pPr marL="171450" indent="-171450" algn="just">
              <a:buFont typeface="Wingdings" panose="05000000000000000000" pitchFamily="2" charset="2"/>
              <a:buChar char="q"/>
            </a:pPr>
            <a:endParaRPr lang="ro-RO" sz="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dirty="0">
                <a:latin typeface="Verdana" panose="020B0604030504040204" pitchFamily="34" charset="0"/>
                <a:ea typeface="Verdana" panose="020B0604030504040204" pitchFamily="34" charset="0"/>
              </a:rPr>
              <a:t>campania de prevenire a violenței domestice </a:t>
            </a:r>
            <a:r>
              <a:rPr lang="ro-RO" sz="1600" b="1" dirty="0">
                <a:latin typeface="Verdana" panose="020B0604030504040204" pitchFamily="34" charset="0"/>
                <a:ea typeface="Verdana" panose="020B0604030504040204" pitchFamily="34" charset="0"/>
              </a:rPr>
              <a:t>Scuzele nu schimbă realitatea, </a:t>
            </a:r>
            <a:r>
              <a:rPr lang="ro-RO" sz="1600" dirty="0">
                <a:latin typeface="Verdana" panose="020B0604030504040204" pitchFamily="34" charset="0"/>
                <a:ea typeface="Verdana" panose="020B0604030504040204" pitchFamily="34" charset="0"/>
              </a:rPr>
              <a:t>în parteneriat cu Fundația Vodafone</a:t>
            </a:r>
          </a:p>
          <a:p>
            <a:pPr marL="171450" indent="-171450" algn="just">
              <a:buFont typeface="Wingdings" panose="05000000000000000000" pitchFamily="2" charset="2"/>
              <a:buChar char="q"/>
            </a:pPr>
            <a:endParaRPr lang="ro-RO" sz="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dirty="0">
                <a:latin typeface="Verdana" panose="020B0604030504040204" pitchFamily="34" charset="0"/>
                <a:ea typeface="Verdana" panose="020B0604030504040204" pitchFamily="34" charset="0"/>
              </a:rPr>
              <a:t>campania de prevenire a violenței de gen </a:t>
            </a:r>
            <a:r>
              <a:rPr lang="ro-RO" sz="1600" b="1" dirty="0">
                <a:latin typeface="Verdana" panose="020B0604030504040204" pitchFamily="34" charset="0"/>
                <a:ea typeface="Verdana" panose="020B0604030504040204" pitchFamily="34" charset="0"/>
              </a:rPr>
              <a:t>Siguranța este un drept al tuturor, </a:t>
            </a:r>
            <a:r>
              <a:rPr lang="ro-RO" sz="1600" dirty="0">
                <a:latin typeface="Verdana" panose="020B0604030504040204" pitchFamily="34" charset="0"/>
                <a:ea typeface="Verdana" panose="020B0604030504040204" pitchFamily="34" charset="0"/>
              </a:rPr>
              <a:t>desfășurată în parteneriat cu Fundația Sensiblu</a:t>
            </a:r>
          </a:p>
          <a:p>
            <a:pPr marL="171450" indent="-171450" algn="just">
              <a:buFont typeface="Wingdings" panose="05000000000000000000" pitchFamily="2" charset="2"/>
              <a:buChar char="q"/>
            </a:pPr>
            <a:endParaRPr lang="ro-RO" sz="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dirty="0">
                <a:latin typeface="Verdana" panose="020B0604030504040204" pitchFamily="34" charset="0"/>
                <a:ea typeface="Verdana" panose="020B0604030504040204" pitchFamily="34" charset="0"/>
              </a:rPr>
              <a:t>campania de prevenire a actelor de alertare abuzivă a autorităților </a:t>
            </a:r>
            <a:r>
              <a:rPr lang="ro-RO" sz="1600" b="1" dirty="0">
                <a:latin typeface="Verdana" panose="020B0604030504040204" pitchFamily="34" charset="0"/>
                <a:ea typeface="Verdana" panose="020B0604030504040204" pitchFamily="34" charset="0"/>
              </a:rPr>
              <a:t>Apelul fals la 112 pune vieți în pericol! Sună responsabil!</a:t>
            </a:r>
            <a:endParaRPr lang="ro-RO" sz="16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endParaRPr lang="ro-RO" sz="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dirty="0">
                <a:latin typeface="Verdana" panose="020B0604030504040204" pitchFamily="34" charset="0"/>
                <a:ea typeface="Verdana" panose="020B0604030504040204" pitchFamily="34" charset="0"/>
              </a:rPr>
              <a:t>campania de prevenire a infracțiunilor contra patrimoniului, cu accent pe furturile din rețelele de apă și infrastructura de irigații </a:t>
            </a:r>
            <a:r>
              <a:rPr lang="ro-RO" sz="1600" b="1" dirty="0">
                <a:latin typeface="Verdana" panose="020B0604030504040204" pitchFamily="34" charset="0"/>
                <a:ea typeface="Verdana" panose="020B0604030504040204" pitchFamily="34" charset="0"/>
              </a:rPr>
              <a:t>Apa este viață!</a:t>
            </a:r>
          </a:p>
          <a:p>
            <a:pPr marL="171450" indent="-171450" algn="just">
              <a:buFont typeface="Wingdings" panose="05000000000000000000" pitchFamily="2" charset="2"/>
              <a:buChar char="q"/>
            </a:pPr>
            <a:endParaRPr lang="ro-RO" sz="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b="1" dirty="0">
                <a:latin typeface="Verdana" panose="020B0604030504040204" pitchFamily="34" charset="0"/>
                <a:ea typeface="Verdana" panose="020B0604030504040204" pitchFamily="34" charset="0"/>
              </a:rPr>
              <a:t>9 campanii de prevenire ale Agenției Naționale Antidrog, </a:t>
            </a:r>
            <a:r>
              <a:rPr lang="ro-RO" sz="1600" dirty="0">
                <a:latin typeface="Verdana" panose="020B0604030504040204" pitchFamily="34" charset="0"/>
                <a:ea typeface="Verdana" panose="020B0604030504040204" pitchFamily="34" charset="0"/>
              </a:rPr>
              <a:t>derulate în mediul școlar, familial și comunitate  (”Necenzurat”, ”Abilități pentru acțiune”, Eu și copilul meu”,  ”Safe </a:t>
            </a:r>
            <a:r>
              <a:rPr lang="ro-RO" sz="1600" dirty="0" err="1">
                <a:latin typeface="Verdana" panose="020B0604030504040204" pitchFamily="34" charset="0"/>
                <a:ea typeface="Verdana" panose="020B0604030504040204" pitchFamily="34" charset="0"/>
              </a:rPr>
              <a:t>Space</a:t>
            </a:r>
            <a:r>
              <a:rPr lang="ro-RO" sz="1600" dirty="0">
                <a:latin typeface="Verdana" panose="020B0604030504040204" pitchFamily="34" charset="0"/>
                <a:ea typeface="Verdana" panose="020B0604030504040204" pitchFamily="34" charset="0"/>
              </a:rPr>
              <a:t>”, ”DRIVE CLEAN”, ”Consumul de droguri ne privește pe toți!”, ”Education First”, ”Școala Altfel – Antidrog”, ”Familia - partener în lupta împotriva drogurilor”)</a:t>
            </a:r>
          </a:p>
          <a:p>
            <a:pPr marL="171450" indent="-171450" algn="just">
              <a:buFont typeface="Wingdings" panose="05000000000000000000" pitchFamily="2" charset="2"/>
              <a:buChar char="q"/>
            </a:pPr>
            <a:endParaRPr lang="ro-RO" sz="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b="1" dirty="0">
                <a:latin typeface="Verdana" panose="020B0604030504040204" pitchFamily="34" charset="0"/>
                <a:ea typeface="Verdana" panose="020B0604030504040204" pitchFamily="34" charset="0"/>
              </a:rPr>
              <a:t>4 campanii de prevenire a traficului de persoane, </a:t>
            </a:r>
            <a:r>
              <a:rPr lang="ro-RO" sz="1600" dirty="0">
                <a:latin typeface="Verdana" panose="020B0604030504040204" pitchFamily="34" charset="0"/>
                <a:ea typeface="Verdana" panose="020B0604030504040204" pitchFamily="34" charset="0"/>
              </a:rPr>
              <a:t>având ca obiect câte o formă de manifestare a traficului (exploatare sexuală, exploatare prin muncă, respectiv cerșetorie)</a:t>
            </a:r>
          </a:p>
        </p:txBody>
      </p:sp>
      <p:sp>
        <p:nvSpPr>
          <p:cNvPr id="4" name="Slide Number Placeholder 3">
            <a:extLst>
              <a:ext uri="{FF2B5EF4-FFF2-40B4-BE49-F238E27FC236}">
                <a16:creationId xmlns="" xmlns:a16="http://schemas.microsoft.com/office/drawing/2014/main" id="{D5FE5A5C-AEDB-FC5F-7E76-CFDACC970F68}"/>
              </a:ext>
            </a:extLst>
          </p:cNvPr>
          <p:cNvSpPr>
            <a:spLocks noGrp="1"/>
          </p:cNvSpPr>
          <p:nvPr>
            <p:ph type="sldNum" sz="quarter" idx="12"/>
          </p:nvPr>
        </p:nvSpPr>
        <p:spPr>
          <a:xfrm>
            <a:off x="8467987" y="6310313"/>
            <a:ext cx="2743200" cy="365125"/>
          </a:xfrm>
        </p:spPr>
        <p:txBody>
          <a:bodyPr/>
          <a:lstStyle/>
          <a:p>
            <a:fld id="{FA8F5E2F-E904-4C27-AF03-1FE657AA8282}" type="slidenum">
              <a:rPr lang="nl-NL" sz="1600" smtClean="0"/>
              <a:t>13</a:t>
            </a:fld>
            <a:endParaRPr lang="nl-NL" dirty="0"/>
          </a:p>
        </p:txBody>
      </p:sp>
    </p:spTree>
    <p:extLst>
      <p:ext uri="{BB962C8B-B14F-4D97-AF65-F5344CB8AC3E}">
        <p14:creationId xmlns:p14="http://schemas.microsoft.com/office/powerpoint/2010/main" val="161689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194455"/>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2712533" y="183898"/>
            <a:ext cx="7292495" cy="400110"/>
          </a:xfrm>
          <a:prstGeom prst="rect">
            <a:avLst/>
          </a:prstGeom>
          <a:noFill/>
        </p:spPr>
        <p:txBody>
          <a:bodyPr wrap="square" rtlCol="0">
            <a:spAutoFit/>
          </a:bodyPr>
          <a:lstStyle/>
          <a:p>
            <a:pPr algn="ctr"/>
            <a:r>
              <a:rPr lang="ro-RO" sz="2000" b="1" dirty="0">
                <a:solidFill>
                  <a:srgbClr val="2F4582"/>
                </a:solidFill>
                <a:latin typeface="Verdana" panose="020B0604030504040204" pitchFamily="34" charset="0"/>
                <a:ea typeface="Verdana" panose="020B0604030504040204" pitchFamily="34" charset="0"/>
              </a:rPr>
              <a:t>Aderarea la spațiul Schengen </a:t>
            </a:r>
            <a:endParaRPr lang="en-US" sz="2000"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2" name="TextBox 1"/>
          <p:cNvSpPr txBox="1"/>
          <p:nvPr/>
        </p:nvSpPr>
        <p:spPr>
          <a:xfrm>
            <a:off x="7258817" y="1595645"/>
            <a:ext cx="3536856" cy="5509200"/>
          </a:xfrm>
          <a:prstGeom prst="rect">
            <a:avLst/>
          </a:prstGeom>
          <a:noFill/>
        </p:spPr>
        <p:txBody>
          <a:bodyPr wrap="square" rtlCol="0">
            <a:spAutoFit/>
          </a:bodyPr>
          <a:lstStyle/>
          <a:p>
            <a:pPr marL="171450" indent="-171450" algn="just">
              <a:buFont typeface="Wingdings" panose="05000000000000000000" pitchFamily="2" charset="2"/>
              <a:buChar char="q"/>
            </a:pPr>
            <a:r>
              <a:rPr lang="ro-RO" sz="1600" b="1" dirty="0">
                <a:latin typeface="Verdana" panose="020B0604030504040204" pitchFamily="34" charset="0"/>
                <a:ea typeface="Verdana" panose="020B0604030504040204" pitchFamily="34" charset="0"/>
              </a:rPr>
              <a:t> 3.595.415</a:t>
            </a:r>
            <a:r>
              <a:rPr lang="en-US" sz="1600" b="1" dirty="0">
                <a:latin typeface="Verdana" panose="020B0604030504040204" pitchFamily="34" charset="0"/>
                <a:ea typeface="Verdana" panose="020B0604030504040204" pitchFamily="34" charset="0"/>
              </a:rPr>
              <a:t> </a:t>
            </a:r>
            <a:r>
              <a:rPr lang="en-US" sz="1600" b="1" dirty="0" err="1">
                <a:latin typeface="Verdana" panose="020B0604030504040204" pitchFamily="34" charset="0"/>
                <a:ea typeface="Verdana" panose="020B0604030504040204" pitchFamily="34" charset="0"/>
              </a:rPr>
              <a:t>verificări</a:t>
            </a:r>
            <a:r>
              <a:rPr lang="en-US" sz="1600" b="1" dirty="0">
                <a:latin typeface="Verdana" panose="020B0604030504040204" pitchFamily="34" charset="0"/>
                <a:ea typeface="Verdana" panose="020B0604030504040204" pitchFamily="34" charset="0"/>
              </a:rPr>
              <a:t> </a:t>
            </a:r>
            <a:r>
              <a:rPr lang="en-US" sz="1600" b="1" dirty="0" err="1">
                <a:latin typeface="Verdana" panose="020B0604030504040204" pitchFamily="34" charset="0"/>
                <a:ea typeface="Verdana" panose="020B0604030504040204" pitchFamily="34" charset="0"/>
              </a:rPr>
              <a:t>efectuat</a:t>
            </a:r>
            <a:r>
              <a:rPr lang="ro-RO" sz="1600" b="1" dirty="0">
                <a:latin typeface="Verdana" panose="020B0604030504040204" pitchFamily="34" charset="0"/>
                <a:ea typeface="Verdana" panose="020B0604030504040204" pitchFamily="34" charset="0"/>
              </a:rPr>
              <a:t>e</a:t>
            </a:r>
            <a:r>
              <a:rPr lang="en-US" sz="1600" b="1" dirty="0">
                <a:latin typeface="Verdana" panose="020B0604030504040204" pitchFamily="34" charset="0"/>
                <a:ea typeface="Verdana" panose="020B0604030504040204" pitchFamily="34" charset="0"/>
              </a:rPr>
              <a:t> </a:t>
            </a:r>
            <a:r>
              <a:rPr lang="en-US" sz="1600" b="1" dirty="0" err="1">
                <a:latin typeface="Verdana" panose="020B0604030504040204" pitchFamily="34" charset="0"/>
                <a:ea typeface="Verdana" panose="020B0604030504040204" pitchFamily="34" charset="0"/>
              </a:rPr>
              <a:t>în</a:t>
            </a:r>
            <a:r>
              <a:rPr lang="en-US" sz="1600" b="1" dirty="0">
                <a:latin typeface="Verdana" panose="020B0604030504040204" pitchFamily="34" charset="0"/>
                <a:ea typeface="Verdana" panose="020B0604030504040204" pitchFamily="34" charset="0"/>
              </a:rPr>
              <a:t> </a:t>
            </a:r>
            <a:r>
              <a:rPr lang="en-US" sz="1600" b="1" dirty="0" err="1">
                <a:latin typeface="Verdana" panose="020B0604030504040204" pitchFamily="34" charset="0"/>
                <a:ea typeface="Verdana" panose="020B0604030504040204" pitchFamily="34" charset="0"/>
              </a:rPr>
              <a:t>aplicația</a:t>
            </a:r>
            <a:r>
              <a:rPr lang="en-US" sz="1600" b="1" dirty="0">
                <a:latin typeface="Verdana" panose="020B0604030504040204" pitchFamily="34" charset="0"/>
                <a:ea typeface="Verdana" panose="020B0604030504040204" pitchFamily="34" charset="0"/>
              </a:rPr>
              <a:t> </a:t>
            </a:r>
            <a:r>
              <a:rPr lang="en-US" sz="1600" b="1" dirty="0" err="1">
                <a:latin typeface="Verdana" panose="020B0604030504040204" pitchFamily="34" charset="0"/>
                <a:ea typeface="Verdana" panose="020B0604030504040204" pitchFamily="34" charset="0"/>
              </a:rPr>
              <a:t>eDAC</a:t>
            </a:r>
            <a:r>
              <a:rPr lang="en-US" sz="1600" b="1" dirty="0">
                <a:latin typeface="Verdana" panose="020B0604030504040204" pitchFamily="34" charset="0"/>
                <a:ea typeface="Verdana" panose="020B0604030504040204" pitchFamily="34" charset="0"/>
              </a:rPr>
              <a:t>.</a:t>
            </a:r>
            <a:endParaRPr lang="ro-RO" sz="1600" b="1" dirty="0">
              <a:latin typeface="Verdana" panose="020B0604030504040204" pitchFamily="34" charset="0"/>
              <a:ea typeface="Verdana" panose="020B0604030504040204" pitchFamily="34" charset="0"/>
            </a:endParaRPr>
          </a:p>
          <a:p>
            <a:pPr algn="just"/>
            <a:endParaRPr lang="en-US" sz="1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b="1" dirty="0">
                <a:latin typeface="Verdana" panose="020B0604030504040204" pitchFamily="34" charset="0"/>
                <a:ea typeface="Verdana" panose="020B0604030504040204" pitchFamily="34" charset="0"/>
              </a:rPr>
              <a:t> 4.752</a:t>
            </a:r>
            <a:r>
              <a:rPr lang="en-US" sz="1600" b="1" dirty="0">
                <a:latin typeface="Verdana" panose="020B0604030504040204" pitchFamily="34" charset="0"/>
                <a:ea typeface="Verdana" panose="020B0604030504040204" pitchFamily="34" charset="0"/>
              </a:rPr>
              <a:t> </a:t>
            </a:r>
            <a:r>
              <a:rPr lang="en-US" sz="1600" b="1" dirty="0" err="1">
                <a:latin typeface="Verdana" panose="020B0604030504040204" pitchFamily="34" charset="0"/>
                <a:ea typeface="Verdana" panose="020B0604030504040204" pitchFamily="34" charset="0"/>
              </a:rPr>
              <a:t>alerte</a:t>
            </a:r>
            <a:r>
              <a:rPr lang="en-US" sz="1600" dirty="0">
                <a:latin typeface="Verdana" panose="020B0604030504040204" pitchFamily="34" charset="0"/>
                <a:ea typeface="Verdana" panose="020B0604030504040204" pitchFamily="34" charset="0"/>
              </a:rPr>
              <a:t>/hit-</a:t>
            </a:r>
            <a:r>
              <a:rPr lang="en-US" sz="1600" dirty="0" err="1">
                <a:latin typeface="Verdana" panose="020B0604030504040204" pitchFamily="34" charset="0"/>
                <a:ea typeface="Verdana" panose="020B0604030504040204" pitchFamily="34" charset="0"/>
              </a:rPr>
              <a:t>uri</a:t>
            </a:r>
            <a:r>
              <a:rPr lang="ro-RO" sz="1600" dirty="0">
                <a:latin typeface="Verdana" panose="020B0604030504040204" pitchFamily="34" charset="0"/>
                <a:ea typeface="Verdana" panose="020B0604030504040204" pitchFamily="34" charset="0"/>
              </a:rPr>
              <a:t> r</a:t>
            </a:r>
            <a:r>
              <a:rPr lang="en-US" sz="1600" dirty="0" err="1">
                <a:latin typeface="Verdana" panose="020B0604030504040204" pitchFamily="34" charset="0"/>
                <a:ea typeface="Verdana" panose="020B0604030504040204" pitchFamily="34" charset="0"/>
              </a:rPr>
              <a:t>eturnate</a:t>
            </a:r>
            <a:r>
              <a:rPr lang="ro-RO" sz="1600" dirty="0">
                <a:latin typeface="Verdana" panose="020B0604030504040204" pitchFamily="34" charset="0"/>
                <a:ea typeface="Verdana" panose="020B0604030504040204" pitchFamily="34" charset="0"/>
              </a:rPr>
              <a:t>:</a:t>
            </a:r>
            <a:endParaRPr lang="ro-RO" sz="1600" b="1"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endParaRPr lang="ro-RO" sz="1600" b="1" dirty="0">
              <a:latin typeface="Verdana" panose="020B0604030504040204" pitchFamily="34" charset="0"/>
              <a:ea typeface="Verdana" panose="020B0604030504040204" pitchFamily="34" charset="0"/>
            </a:endParaRPr>
          </a:p>
          <a:p>
            <a:pPr marL="171450" indent="-171450" algn="just">
              <a:buFontTx/>
              <a:buChar char="-"/>
            </a:pPr>
            <a:r>
              <a:rPr lang="en-US" sz="1600" dirty="0">
                <a:latin typeface="Verdana" panose="020B0604030504040204" pitchFamily="34" charset="0"/>
                <a:ea typeface="Verdana" panose="020B0604030504040204" pitchFamily="34" charset="0"/>
              </a:rPr>
              <a:t>2</a:t>
            </a:r>
            <a:r>
              <a:rPr lang="ro-RO" sz="1600" dirty="0">
                <a:latin typeface="Verdana" panose="020B0604030504040204" pitchFamily="34" charset="0"/>
                <a:ea typeface="Verdana" panose="020B0604030504040204" pitchFamily="34" charset="0"/>
              </a:rPr>
              <a:t>41 </a:t>
            </a:r>
            <a:r>
              <a:rPr lang="en-US" sz="1600" dirty="0" err="1">
                <a:latin typeface="Verdana" panose="020B0604030504040204" pitchFamily="34" charset="0"/>
                <a:ea typeface="Verdana" panose="020B0604030504040204" pitchFamily="34" charset="0"/>
              </a:rPr>
              <a:t>persoane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urmărite</a:t>
            </a:r>
            <a:endParaRPr lang="ro-RO" sz="1600" dirty="0">
              <a:latin typeface="Verdana" panose="020B0604030504040204" pitchFamily="34" charset="0"/>
              <a:ea typeface="Verdana" panose="020B0604030504040204" pitchFamily="34" charset="0"/>
            </a:endParaRPr>
          </a:p>
          <a:p>
            <a:pPr marL="171450" indent="-171450" algn="just">
              <a:buFontTx/>
              <a:buChar char="-"/>
            </a:pPr>
            <a:r>
              <a:rPr lang="ro-RO" sz="1600" dirty="0">
                <a:latin typeface="Verdana" panose="020B0604030504040204" pitchFamily="34" charset="0"/>
                <a:ea typeface="Verdana" panose="020B0604030504040204" pitchFamily="34" charset="0"/>
              </a:rPr>
              <a:t>437 </a:t>
            </a:r>
            <a:r>
              <a:rPr lang="en-US" sz="1600" dirty="0" err="1">
                <a:latin typeface="Verdana" panose="020B0604030504040204" pitchFamily="34" charset="0"/>
                <a:ea typeface="Verdana" panose="020B0604030504040204" pitchFamily="34" charset="0"/>
              </a:rPr>
              <a:t>persoane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căutate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dispărute</a:t>
            </a:r>
            <a:r>
              <a:rPr lang="en-US" sz="1600" dirty="0">
                <a:latin typeface="Verdana" panose="020B0604030504040204" pitchFamily="34" charset="0"/>
                <a:ea typeface="Verdana" panose="020B0604030504040204" pitchFamily="34" charset="0"/>
              </a:rPr>
              <a:t>)</a:t>
            </a:r>
            <a:endParaRPr lang="ro-RO" sz="1600" dirty="0">
              <a:latin typeface="Verdana" panose="020B0604030504040204" pitchFamily="34" charset="0"/>
              <a:ea typeface="Verdana" panose="020B0604030504040204" pitchFamily="34" charset="0"/>
            </a:endParaRPr>
          </a:p>
          <a:p>
            <a:pPr marL="171450" indent="-171450" algn="just">
              <a:buFontTx/>
              <a:buChar char="-"/>
            </a:pPr>
            <a:r>
              <a:rPr lang="ro-RO" sz="1600" dirty="0">
                <a:latin typeface="Verdana" panose="020B0604030504040204" pitchFamily="34" charset="0"/>
                <a:ea typeface="Verdana" panose="020B0604030504040204" pitchFamily="34" charset="0"/>
              </a:rPr>
              <a:t>700 </a:t>
            </a:r>
            <a:r>
              <a:rPr lang="en-US" sz="1600" dirty="0" err="1">
                <a:latin typeface="Verdana" panose="020B0604030504040204" pitchFamily="34" charset="0"/>
                <a:ea typeface="Verdana" panose="020B0604030504040204" pitchFamily="34" charset="0"/>
              </a:rPr>
              <a:t>persoane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căutate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în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vederea</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participării</a:t>
            </a:r>
            <a:r>
              <a:rPr lang="en-US" sz="1600" dirty="0">
                <a:latin typeface="Verdana" panose="020B0604030504040204" pitchFamily="34" charset="0"/>
                <a:ea typeface="Verdana" panose="020B0604030504040204" pitchFamily="34" charset="0"/>
              </a:rPr>
              <a:t> la o </a:t>
            </a:r>
            <a:r>
              <a:rPr lang="en-US" sz="1600" dirty="0" err="1">
                <a:latin typeface="Verdana" panose="020B0604030504040204" pitchFamily="34" charset="0"/>
                <a:ea typeface="Verdana" panose="020B0604030504040204" pitchFamily="34" charset="0"/>
              </a:rPr>
              <a:t>procedură</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judiciară</a:t>
            </a:r>
            <a:endParaRPr lang="ro-RO" sz="1600" dirty="0">
              <a:latin typeface="Verdana" panose="020B0604030504040204" pitchFamily="34" charset="0"/>
              <a:ea typeface="Verdana" panose="020B0604030504040204" pitchFamily="34" charset="0"/>
            </a:endParaRPr>
          </a:p>
          <a:p>
            <a:pPr marL="171450" indent="-171450" algn="just">
              <a:buFontTx/>
              <a:buChar char="-"/>
            </a:pPr>
            <a:r>
              <a:rPr lang="ro-RO" sz="1600" dirty="0">
                <a:latin typeface="Verdana" panose="020B0604030504040204" pitchFamily="34" charset="0"/>
                <a:ea typeface="Verdana" panose="020B0604030504040204" pitchFamily="34" charset="0"/>
              </a:rPr>
              <a:t>628 </a:t>
            </a:r>
            <a:r>
              <a:rPr lang="en-US" sz="1600" dirty="0" err="1">
                <a:latin typeface="Verdana" panose="020B0604030504040204" pitchFamily="34" charset="0"/>
                <a:ea typeface="Verdana" panose="020B0604030504040204" pitchFamily="34" charset="0"/>
              </a:rPr>
              <a:t>obiecte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căutate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pentru</a:t>
            </a:r>
            <a:r>
              <a:rPr lang="en-US" sz="1600" dirty="0">
                <a:latin typeface="Verdana" panose="020B0604030504040204" pitchFamily="34" charset="0"/>
                <a:ea typeface="Verdana" panose="020B0604030504040204" pitchFamily="34" charset="0"/>
              </a:rPr>
              <a:t> a fi confiscate </a:t>
            </a:r>
            <a:r>
              <a:rPr lang="en-US" sz="1600" dirty="0" err="1">
                <a:latin typeface="Verdana" panose="020B0604030504040204" pitchFamily="34" charset="0"/>
                <a:ea typeface="Verdana" panose="020B0604030504040204" pitchFamily="34" charset="0"/>
              </a:rPr>
              <a:t>sau</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folosite</a:t>
            </a:r>
            <a:r>
              <a:rPr lang="en-US" sz="1600" dirty="0">
                <a:latin typeface="Verdana" panose="020B0604030504040204" pitchFamily="34" charset="0"/>
                <a:ea typeface="Verdana" panose="020B0604030504040204" pitchFamily="34" charset="0"/>
              </a:rPr>
              <a:t> ca probe </a:t>
            </a:r>
            <a:r>
              <a:rPr lang="en-US" sz="1600" dirty="0" err="1">
                <a:latin typeface="Verdana" panose="020B0604030504040204" pitchFamily="34" charset="0"/>
                <a:ea typeface="Verdana" panose="020B0604030504040204" pitchFamily="34" charset="0"/>
              </a:rPr>
              <a:t>în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cadrul</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procedurilor</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penale</a:t>
            </a:r>
            <a:r>
              <a:rPr lang="ro-RO" sz="1600" dirty="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1</a:t>
            </a:r>
            <a:r>
              <a:rPr lang="ro-RO" sz="1600" dirty="0">
                <a:latin typeface="Verdana" panose="020B0604030504040204" pitchFamily="34" charset="0"/>
                <a:ea typeface="Verdana" panose="020B0604030504040204" pitchFamily="34" charset="0"/>
              </a:rPr>
              <a:t>86</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autovehicule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și</a:t>
            </a:r>
            <a:r>
              <a:rPr lang="en-US" sz="1600" dirty="0">
                <a:latin typeface="Verdana" panose="020B0604030504040204" pitchFamily="34" charset="0"/>
                <a:ea typeface="Verdana" panose="020B0604030504040204" pitchFamily="34" charset="0"/>
              </a:rPr>
              <a:t> 3</a:t>
            </a:r>
            <a:r>
              <a:rPr lang="ro-RO" sz="1600" dirty="0">
                <a:latin typeface="Verdana" panose="020B0604030504040204" pitchFamily="34" charset="0"/>
                <a:ea typeface="Verdana" panose="020B0604030504040204" pitchFamily="34" charset="0"/>
              </a:rPr>
              <a:t>96</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documente</a:t>
            </a:r>
            <a:r>
              <a:rPr lang="ro-RO" sz="1600" dirty="0">
                <a:latin typeface="Verdana" panose="020B0604030504040204" pitchFamily="34" charset="0"/>
                <a:ea typeface="Verdana" panose="020B0604030504040204" pitchFamily="34" charset="0"/>
              </a:rPr>
              <a:t>)</a:t>
            </a:r>
          </a:p>
          <a:p>
            <a:pPr marL="171450" indent="-171450" algn="just">
              <a:buFontTx/>
              <a:buChar char="-"/>
            </a:pPr>
            <a:r>
              <a:rPr lang="ro-RO" sz="1600" dirty="0">
                <a:latin typeface="Verdana" panose="020B0604030504040204" pitchFamily="34" charset="0"/>
                <a:ea typeface="Verdana" panose="020B0604030504040204" pitchFamily="34" charset="0"/>
              </a:rPr>
              <a:t>86 </a:t>
            </a:r>
            <a:r>
              <a:rPr lang="en-US" sz="1600" dirty="0" err="1">
                <a:latin typeface="Verdana" panose="020B0604030504040204" pitchFamily="34" charset="0"/>
                <a:ea typeface="Verdana" panose="020B0604030504040204" pitchFamily="34" charset="0"/>
              </a:rPr>
              <a:t>persoane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fără</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drept</a:t>
            </a:r>
            <a:r>
              <a:rPr lang="en-US" sz="1600" dirty="0">
                <a:latin typeface="Verdana" panose="020B0604030504040204" pitchFamily="34" charset="0"/>
                <a:ea typeface="Verdana" panose="020B0604030504040204" pitchFamily="34" charset="0"/>
              </a:rPr>
              <a:t> de </a:t>
            </a:r>
            <a:r>
              <a:rPr lang="en-US" sz="1600" dirty="0" err="1">
                <a:latin typeface="Verdana" panose="020B0604030504040204" pitchFamily="34" charset="0"/>
                <a:ea typeface="Verdana" panose="020B0604030504040204" pitchFamily="34" charset="0"/>
              </a:rPr>
              <a:t>ședere</a:t>
            </a:r>
            <a:r>
              <a:rPr lang="en-US" sz="1600" dirty="0">
                <a:latin typeface="Verdana" panose="020B0604030504040204" pitchFamily="34" charset="0"/>
                <a:ea typeface="Verdana" panose="020B0604030504040204" pitchFamily="34" charset="0"/>
              </a:rPr>
              <a:t> pe </a:t>
            </a:r>
            <a:r>
              <a:rPr lang="en-US" sz="1600" dirty="0" err="1">
                <a:latin typeface="Verdana" panose="020B0604030504040204" pitchFamily="34" charset="0"/>
                <a:ea typeface="Verdana" panose="020B0604030504040204" pitchFamily="34" charset="0"/>
              </a:rPr>
              <a:t>teritoriul</a:t>
            </a:r>
            <a:r>
              <a:rPr lang="en-US" sz="1600" dirty="0">
                <a:latin typeface="Verdana" panose="020B0604030504040204" pitchFamily="34" charset="0"/>
                <a:ea typeface="Verdana" panose="020B0604030504040204" pitchFamily="34" charset="0"/>
              </a:rPr>
              <a:t> Schengen</a:t>
            </a:r>
          </a:p>
          <a:p>
            <a:pPr marL="171450" indent="-171450" algn="just">
              <a:buFont typeface="Wingdings" panose="05000000000000000000" pitchFamily="2" charset="2"/>
              <a:buChar char="q"/>
            </a:pPr>
            <a:endParaRPr lang="ro-RO" sz="16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endParaRPr lang="en-US" sz="1600" dirty="0">
              <a:latin typeface="Verdana" panose="020B0604030504040204" pitchFamily="34" charset="0"/>
              <a:ea typeface="Verdana" panose="020B0604030504040204" pitchFamily="34" charset="0"/>
            </a:endParaRPr>
          </a:p>
          <a:p>
            <a:pPr algn="just"/>
            <a:endParaRPr lang="en-US" sz="1600" dirty="0">
              <a:latin typeface="Verdana" panose="020B0604030504040204" pitchFamily="34" charset="0"/>
              <a:ea typeface="Verdana" panose="020B0604030504040204" pitchFamily="34" charset="0"/>
            </a:endParaRPr>
          </a:p>
        </p:txBody>
      </p:sp>
      <p:sp>
        <p:nvSpPr>
          <p:cNvPr id="3" name="TextBox 2"/>
          <p:cNvSpPr txBox="1"/>
          <p:nvPr/>
        </p:nvSpPr>
        <p:spPr>
          <a:xfrm>
            <a:off x="1905785" y="724283"/>
            <a:ext cx="9140760" cy="646331"/>
          </a:xfrm>
          <a:prstGeom prst="rect">
            <a:avLst/>
          </a:prstGeom>
          <a:noFill/>
        </p:spPr>
        <p:txBody>
          <a:bodyPr wrap="square" rtlCol="0">
            <a:spAutoFit/>
          </a:bodyPr>
          <a:lstStyle/>
          <a:p>
            <a:pPr algn="just"/>
            <a:r>
              <a:rPr lang="ro-RO" b="1" dirty="0">
                <a:latin typeface="Verdana" panose="020B0604030504040204" pitchFamily="34" charset="0"/>
                <a:ea typeface="Verdana" panose="020B0604030504040204" pitchFamily="34" charset="0"/>
              </a:rPr>
              <a:t>MAI contribuie la securizarea frontierelor UE, asumându-și rolul și responsabilitățile care vin odată cu acest statut. </a:t>
            </a:r>
          </a:p>
        </p:txBody>
      </p:sp>
      <p:sp>
        <p:nvSpPr>
          <p:cNvPr id="5" name="TextBox 4">
            <a:extLst>
              <a:ext uri="{FF2B5EF4-FFF2-40B4-BE49-F238E27FC236}">
                <a16:creationId xmlns="" xmlns:a16="http://schemas.microsoft.com/office/drawing/2014/main" id="{86D2E469-CB1B-E83D-1622-7457B58D50B8}"/>
              </a:ext>
            </a:extLst>
          </p:cNvPr>
          <p:cNvSpPr txBox="1"/>
          <p:nvPr/>
        </p:nvSpPr>
        <p:spPr>
          <a:xfrm>
            <a:off x="1665712" y="1691015"/>
            <a:ext cx="5220786" cy="4031873"/>
          </a:xfrm>
          <a:prstGeom prst="rect">
            <a:avLst/>
          </a:prstGeom>
          <a:noFill/>
        </p:spPr>
        <p:txBody>
          <a:bodyPr wrap="square">
            <a:spAutoFit/>
          </a:bodyPr>
          <a:lstStyle/>
          <a:p>
            <a:pPr algn="just"/>
            <a:r>
              <a:rPr lang="ro-RO" sz="1600" dirty="0">
                <a:latin typeface="Verdana" panose="020B0604030504040204" pitchFamily="34" charset="0"/>
                <a:ea typeface="Verdana" panose="020B0604030504040204" pitchFamily="34" charset="0"/>
              </a:rPr>
              <a:t>Începând cu data de 31.03.2024, România a aderat la spațiul Schengen, cu frontierele aeroportuare și maritime, ocazie cu care, pentru îndeplinirea obligațiilor comunitare privind efectuarea verificării persoanelor, bunurilor, etc., care tranzitează frontiera de stat, </a:t>
            </a:r>
            <a:r>
              <a:rPr lang="ro-RO" sz="1600" b="1" dirty="0">
                <a:latin typeface="Verdana" panose="020B0604030504040204" pitchFamily="34" charset="0"/>
                <a:ea typeface="Verdana" panose="020B0604030504040204" pitchFamily="34" charset="0"/>
              </a:rPr>
              <a:t>a fost operaționalizată aplicația </a:t>
            </a:r>
            <a:r>
              <a:rPr lang="ro-RO" sz="1600" b="1" dirty="0" err="1">
                <a:latin typeface="Verdana" panose="020B0604030504040204" pitchFamily="34" charset="0"/>
                <a:ea typeface="Verdana" panose="020B0604030504040204" pitchFamily="34" charset="0"/>
              </a:rPr>
              <a:t>eDAC</a:t>
            </a:r>
            <a:r>
              <a:rPr lang="ro-RO" sz="1600" b="1" dirty="0">
                <a:latin typeface="Verdana" panose="020B0604030504040204" pitchFamily="34" charset="0"/>
                <a:ea typeface="Verdana" panose="020B0604030504040204" pitchFamily="34" charset="0"/>
              </a:rPr>
              <a:t>, care efectuează interogări în bazele de date din NSIS și sistemele informatice ale structurilor MAI. </a:t>
            </a:r>
          </a:p>
          <a:p>
            <a:pPr algn="just"/>
            <a:endParaRPr lang="ro-RO" sz="1600" b="1" dirty="0">
              <a:latin typeface="Verdana" panose="020B0604030504040204" pitchFamily="34" charset="0"/>
              <a:ea typeface="Verdana" panose="020B0604030504040204" pitchFamily="34" charset="0"/>
            </a:endParaRPr>
          </a:p>
          <a:p>
            <a:pPr algn="just"/>
            <a:r>
              <a:rPr lang="en-US" sz="1600" dirty="0">
                <a:latin typeface="Verdana" panose="020B0604030504040204" pitchFamily="34" charset="0"/>
                <a:ea typeface="Verdana" panose="020B0604030504040204" pitchFamily="34" charset="0"/>
              </a:rPr>
              <a:t>În </a:t>
            </a:r>
            <a:r>
              <a:rPr lang="en-US" sz="1600" dirty="0" err="1">
                <a:latin typeface="Verdana" panose="020B0604030504040204" pitchFamily="34" charset="0"/>
                <a:ea typeface="Verdana" panose="020B0604030504040204" pitchFamily="34" charset="0"/>
              </a:rPr>
              <a:t>perioada</a:t>
            </a:r>
            <a:r>
              <a:rPr lang="en-US" sz="1600" dirty="0">
                <a:latin typeface="Verdana" panose="020B0604030504040204" pitchFamily="34" charset="0"/>
                <a:ea typeface="Verdana" panose="020B0604030504040204" pitchFamily="34" charset="0"/>
              </a:rPr>
              <a:t> 31.03 - 3</a:t>
            </a:r>
            <a:r>
              <a:rPr lang="ro-RO" sz="1600" dirty="0">
                <a:latin typeface="Verdana" panose="020B0604030504040204" pitchFamily="34" charset="0"/>
                <a:ea typeface="Verdana" panose="020B0604030504040204" pitchFamily="34" charset="0"/>
              </a:rPr>
              <a:t>1</a:t>
            </a:r>
            <a:r>
              <a:rPr lang="en-US" sz="1600" dirty="0">
                <a:latin typeface="Verdana" panose="020B0604030504040204" pitchFamily="34" charset="0"/>
                <a:ea typeface="Verdana" panose="020B0604030504040204" pitchFamily="34" charset="0"/>
              </a:rPr>
              <a:t>.0</a:t>
            </a:r>
            <a:r>
              <a:rPr lang="ro-RO" sz="1600" dirty="0">
                <a:latin typeface="Verdana" panose="020B0604030504040204" pitchFamily="34" charset="0"/>
                <a:ea typeface="Verdana" panose="020B0604030504040204" pitchFamily="34" charset="0"/>
              </a:rPr>
              <a:t>7</a:t>
            </a:r>
            <a:r>
              <a:rPr lang="en-US" sz="1600" dirty="0">
                <a:latin typeface="Verdana" panose="020B0604030504040204" pitchFamily="34" charset="0"/>
                <a:ea typeface="Verdana" panose="020B0604030504040204" pitchFamily="34" charset="0"/>
              </a:rPr>
              <a:t>.2024, pe </a:t>
            </a:r>
            <a:r>
              <a:rPr lang="en-US" sz="1600" dirty="0" err="1">
                <a:latin typeface="Verdana" panose="020B0604030504040204" pitchFamily="34" charset="0"/>
                <a:ea typeface="Verdana" panose="020B0604030504040204" pitchFamily="34" charset="0"/>
              </a:rPr>
              <a:t>aeroporturile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internaționale</a:t>
            </a:r>
            <a:r>
              <a:rPr lang="en-US" sz="1600" dirty="0">
                <a:latin typeface="Verdana" panose="020B0604030504040204" pitchFamily="34" charset="0"/>
                <a:ea typeface="Verdana" panose="020B0604030504040204" pitchFamily="34" charset="0"/>
              </a:rPr>
              <a:t> de pe </a:t>
            </a:r>
            <a:r>
              <a:rPr lang="en-US" sz="1600" dirty="0" err="1">
                <a:latin typeface="Verdana" panose="020B0604030504040204" pitchFamily="34" charset="0"/>
                <a:ea typeface="Verdana" panose="020B0604030504040204" pitchFamily="34" charset="0"/>
              </a:rPr>
              <a:t>teritoriul</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României</a:t>
            </a:r>
            <a:r>
              <a:rPr lang="en-US" sz="1600" dirty="0">
                <a:latin typeface="Verdana" panose="020B0604030504040204" pitchFamily="34" charset="0"/>
                <a:ea typeface="Verdana" panose="020B0604030504040204" pitchFamily="34" charset="0"/>
              </a:rPr>
              <a:t> au </a:t>
            </a:r>
            <a:r>
              <a:rPr lang="en-US" sz="1600" dirty="0" err="1">
                <a:latin typeface="Verdana" panose="020B0604030504040204" pitchFamily="34" charset="0"/>
                <a:ea typeface="Verdana" panose="020B0604030504040204" pitchFamily="34" charset="0"/>
              </a:rPr>
              <a:t>fost</a:t>
            </a:r>
            <a:r>
              <a:rPr lang="en-US" sz="1600" dirty="0">
                <a:latin typeface="Verdana" panose="020B0604030504040204" pitchFamily="34" charset="0"/>
                <a:ea typeface="Verdana" panose="020B0604030504040204" pitchFamily="34" charset="0"/>
              </a:rPr>
              <a:t> operate </a:t>
            </a:r>
            <a:r>
              <a:rPr lang="ro-RO" sz="1600" dirty="0">
                <a:latin typeface="Verdana" panose="020B0604030504040204" pitchFamily="34" charset="0"/>
                <a:ea typeface="Verdana" panose="020B0604030504040204" pitchFamily="34" charset="0"/>
              </a:rPr>
              <a:t>39.681</a:t>
            </a:r>
            <a:r>
              <a:rPr lang="en-US" sz="1600" dirty="0">
                <a:latin typeface="Verdana" panose="020B0604030504040204" pitchFamily="34" charset="0"/>
                <a:ea typeface="Verdana" panose="020B0604030504040204" pitchFamily="34" charset="0"/>
              </a:rPr>
              <a:t> curse Schengen, din care 1</a:t>
            </a:r>
            <a:r>
              <a:rPr lang="ro-RO" sz="1600" dirty="0">
                <a:latin typeface="Verdana" panose="020B0604030504040204" pitchFamily="34" charset="0"/>
                <a:ea typeface="Verdana" panose="020B0604030504040204" pitchFamily="34" charset="0"/>
              </a:rPr>
              <a:t>9.841</a:t>
            </a:r>
            <a:r>
              <a:rPr lang="en-US" sz="1600" dirty="0">
                <a:latin typeface="Verdana" panose="020B0604030504040204" pitchFamily="34" charset="0"/>
                <a:ea typeface="Verdana" panose="020B0604030504040204" pitchFamily="34" charset="0"/>
              </a:rPr>
              <a:t> pe </a:t>
            </a:r>
            <a:r>
              <a:rPr lang="en-US" sz="1600" dirty="0" err="1">
                <a:latin typeface="Verdana" panose="020B0604030504040204" pitchFamily="34" charset="0"/>
                <a:ea typeface="Verdana" panose="020B0604030504040204" pitchFamily="34" charset="0"/>
              </a:rPr>
              <a:t>sensul</a:t>
            </a:r>
            <a:r>
              <a:rPr lang="en-US" sz="1600" dirty="0">
                <a:latin typeface="Verdana" panose="020B0604030504040204" pitchFamily="34" charset="0"/>
                <a:ea typeface="Verdana" panose="020B0604030504040204" pitchFamily="34" charset="0"/>
              </a:rPr>
              <a:t> de </a:t>
            </a:r>
            <a:r>
              <a:rPr lang="en-US" sz="1600" dirty="0" err="1">
                <a:latin typeface="Verdana" panose="020B0604030504040204" pitchFamily="34" charset="0"/>
                <a:ea typeface="Verdana" panose="020B0604030504040204" pitchFamily="34" charset="0"/>
              </a:rPr>
              <a:t>intrare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și</a:t>
            </a:r>
            <a:r>
              <a:rPr lang="en-US" sz="1600" dirty="0">
                <a:latin typeface="Verdana" panose="020B0604030504040204" pitchFamily="34" charset="0"/>
                <a:ea typeface="Verdana" panose="020B0604030504040204" pitchFamily="34" charset="0"/>
              </a:rPr>
              <a:t> 1</a:t>
            </a:r>
            <a:r>
              <a:rPr lang="ro-RO" sz="1600" dirty="0">
                <a:latin typeface="Verdana" panose="020B0604030504040204" pitchFamily="34" charset="0"/>
                <a:ea typeface="Verdana" panose="020B0604030504040204" pitchFamily="34" charset="0"/>
              </a:rPr>
              <a:t>9.840</a:t>
            </a:r>
            <a:r>
              <a:rPr lang="en-US" sz="1600" dirty="0">
                <a:latin typeface="Verdana" panose="020B0604030504040204" pitchFamily="34" charset="0"/>
                <a:ea typeface="Verdana" panose="020B0604030504040204" pitchFamily="34" charset="0"/>
              </a:rPr>
              <a:t> pe </a:t>
            </a:r>
            <a:r>
              <a:rPr lang="en-US" sz="1600" dirty="0" err="1">
                <a:latin typeface="Verdana" panose="020B0604030504040204" pitchFamily="34" charset="0"/>
                <a:ea typeface="Verdana" panose="020B0604030504040204" pitchFamily="34" charset="0"/>
              </a:rPr>
              <a:t>sensul</a:t>
            </a:r>
            <a:r>
              <a:rPr lang="en-US" sz="1600" dirty="0">
                <a:latin typeface="Verdana" panose="020B0604030504040204" pitchFamily="34" charset="0"/>
                <a:ea typeface="Verdana" panose="020B0604030504040204" pitchFamily="34" charset="0"/>
              </a:rPr>
              <a:t> de </a:t>
            </a:r>
            <a:r>
              <a:rPr lang="en-US" sz="1600" dirty="0" err="1">
                <a:latin typeface="Verdana" panose="020B0604030504040204" pitchFamily="34" charset="0"/>
                <a:ea typeface="Verdana" panose="020B0604030504040204" pitchFamily="34" charset="0"/>
              </a:rPr>
              <a:t>ieșire</a:t>
            </a:r>
            <a:r>
              <a:rPr lang="en-US" sz="1600" dirty="0">
                <a:latin typeface="Verdana" panose="020B0604030504040204" pitchFamily="34" charset="0"/>
                <a:ea typeface="Verdana" panose="020B0604030504040204" pitchFamily="34" charset="0"/>
              </a:rPr>
              <a:t>. </a:t>
            </a:r>
          </a:p>
        </p:txBody>
      </p:sp>
      <p:sp>
        <p:nvSpPr>
          <p:cNvPr id="4" name="Slide Number Placeholder 3">
            <a:extLst>
              <a:ext uri="{FF2B5EF4-FFF2-40B4-BE49-F238E27FC236}">
                <a16:creationId xmlns="" xmlns:a16="http://schemas.microsoft.com/office/drawing/2014/main" id="{9C734F8F-556E-1DAE-DE41-17C0D22C5EE0}"/>
              </a:ext>
            </a:extLst>
          </p:cNvPr>
          <p:cNvSpPr>
            <a:spLocks noGrp="1"/>
          </p:cNvSpPr>
          <p:nvPr>
            <p:ph type="sldNum" sz="quarter" idx="12"/>
          </p:nvPr>
        </p:nvSpPr>
        <p:spPr>
          <a:xfrm>
            <a:off x="8409264" y="6178639"/>
            <a:ext cx="2743200" cy="365125"/>
          </a:xfrm>
        </p:spPr>
        <p:txBody>
          <a:bodyPr/>
          <a:lstStyle/>
          <a:p>
            <a:fld id="{FA8F5E2F-E904-4C27-AF03-1FE657AA8282}" type="slidenum">
              <a:rPr lang="nl-NL" sz="1600" smtClean="0"/>
              <a:t>14</a:t>
            </a:fld>
            <a:endParaRPr lang="nl-NL" dirty="0"/>
          </a:p>
        </p:txBody>
      </p:sp>
    </p:spTree>
    <p:extLst>
      <p:ext uri="{BB962C8B-B14F-4D97-AF65-F5344CB8AC3E}">
        <p14:creationId xmlns:p14="http://schemas.microsoft.com/office/powerpoint/2010/main" val="230390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14681"/>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2476003" y="385331"/>
            <a:ext cx="6946491" cy="369332"/>
          </a:xfrm>
          <a:prstGeom prst="rect">
            <a:avLst/>
          </a:prstGeom>
          <a:noFill/>
        </p:spPr>
        <p:txBody>
          <a:bodyPr wrap="square" rtlCol="0">
            <a:spAutoFit/>
          </a:bodyPr>
          <a:lstStyle/>
          <a:p>
            <a:pPr algn="ctr"/>
            <a:r>
              <a:rPr lang="ro-RO" b="1" dirty="0">
                <a:solidFill>
                  <a:srgbClr val="2F4582"/>
                </a:solidFill>
                <a:latin typeface="Verdana" panose="020B0604030504040204" pitchFamily="34" charset="0"/>
                <a:ea typeface="Verdana" panose="020B0604030504040204" pitchFamily="34" charset="0"/>
              </a:rPr>
              <a:t>Siguranță publică în context electoral</a:t>
            </a:r>
            <a:endParaRPr lang="en-US"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4" name="Slide Number Placeholder 3">
            <a:extLst>
              <a:ext uri="{FF2B5EF4-FFF2-40B4-BE49-F238E27FC236}">
                <a16:creationId xmlns="" xmlns:a16="http://schemas.microsoft.com/office/drawing/2014/main" id="{289C382D-10D7-20FF-176E-36D2BDD573B4}"/>
              </a:ext>
            </a:extLst>
          </p:cNvPr>
          <p:cNvSpPr>
            <a:spLocks noGrp="1"/>
          </p:cNvSpPr>
          <p:nvPr>
            <p:ph type="sldNum" sz="quarter" idx="12"/>
          </p:nvPr>
        </p:nvSpPr>
        <p:spPr>
          <a:xfrm>
            <a:off x="8417653" y="6204869"/>
            <a:ext cx="2743200" cy="365125"/>
          </a:xfrm>
        </p:spPr>
        <p:txBody>
          <a:bodyPr/>
          <a:lstStyle/>
          <a:p>
            <a:fld id="{FA8F5E2F-E904-4C27-AF03-1FE657AA8282}" type="slidenum">
              <a:rPr lang="nl-NL" sz="1600" smtClean="0"/>
              <a:t>15</a:t>
            </a:fld>
            <a:endParaRPr lang="nl-NL" dirty="0"/>
          </a:p>
        </p:txBody>
      </p:sp>
      <p:sp>
        <p:nvSpPr>
          <p:cNvPr id="7" name="Rectangle 6">
            <a:extLst>
              <a:ext uri="{FF2B5EF4-FFF2-40B4-BE49-F238E27FC236}">
                <a16:creationId xmlns="" xmlns:a16="http://schemas.microsoft.com/office/drawing/2014/main" id="{54CA3EDF-06C6-499C-BB41-078A49F646D2}"/>
              </a:ext>
            </a:extLst>
          </p:cNvPr>
          <p:cNvSpPr/>
          <p:nvPr/>
        </p:nvSpPr>
        <p:spPr>
          <a:xfrm>
            <a:off x="1509960" y="948541"/>
            <a:ext cx="4439289" cy="4385816"/>
          </a:xfrm>
          <a:prstGeom prst="rect">
            <a:avLst/>
          </a:prstGeom>
        </p:spPr>
        <p:txBody>
          <a:bodyPr wrap="square">
            <a:spAutoFit/>
          </a:bodyPr>
          <a:lstStyle/>
          <a:p>
            <a:pPr marL="171450" lvl="0" indent="-171450" algn="just">
              <a:spcAft>
                <a:spcPts val="300"/>
              </a:spcAft>
              <a:buFont typeface="Wingdings" panose="05000000000000000000" pitchFamily="2" charset="2"/>
              <a:buChar char="Æ"/>
            </a:pPr>
            <a:r>
              <a:rPr lang="fr-FR" dirty="0">
                <a:latin typeface="Verdana" panose="020B0604030504040204" pitchFamily="34" charset="0"/>
                <a:ea typeface="Verdana" panose="020B0604030504040204" pitchFamily="34" charset="0"/>
                <a:sym typeface="Wingdings" panose="05000000000000000000" pitchFamily="2" charset="2"/>
              </a:rPr>
              <a:t>structurile MAI au asigurat protecția a 18.955 secții de </a:t>
            </a:r>
            <a:r>
              <a:rPr lang="fr-FR" dirty="0" err="1">
                <a:latin typeface="Verdana" panose="020B0604030504040204" pitchFamily="34" charset="0"/>
                <a:ea typeface="Verdana" panose="020B0604030504040204" pitchFamily="34" charset="0"/>
                <a:sym typeface="Wingdings" panose="05000000000000000000" pitchFamily="2" charset="2"/>
              </a:rPr>
              <a:t>votare</a:t>
            </a:r>
            <a:endParaRPr lang="ro-RO" dirty="0">
              <a:latin typeface="Verdana" panose="020B0604030504040204" pitchFamily="34" charset="0"/>
              <a:ea typeface="Verdana" panose="020B0604030504040204" pitchFamily="34" charset="0"/>
              <a:sym typeface="Wingdings" panose="05000000000000000000" pitchFamily="2" charset="2"/>
            </a:endParaRPr>
          </a:p>
          <a:p>
            <a:pPr marL="171450" lvl="0" indent="-171450" algn="just">
              <a:spcAft>
                <a:spcPts val="300"/>
              </a:spcAft>
              <a:buFont typeface="Wingdings" panose="05000000000000000000" pitchFamily="2" charset="2"/>
              <a:buChar char="Æ"/>
            </a:pPr>
            <a:endParaRPr lang="ro-RO" dirty="0">
              <a:latin typeface="Verdana" panose="020B0604030504040204" pitchFamily="34" charset="0"/>
              <a:ea typeface="Verdana" panose="020B0604030504040204" pitchFamily="34" charset="0"/>
              <a:sym typeface="Wingdings" panose="05000000000000000000" pitchFamily="2" charset="2"/>
            </a:endParaRPr>
          </a:p>
          <a:p>
            <a:pPr lvl="0" algn="just">
              <a:spcAft>
                <a:spcPts val="300"/>
              </a:spcAft>
            </a:pPr>
            <a:endParaRPr lang="ro-RO" sz="500" dirty="0">
              <a:latin typeface="Verdana" panose="020B0604030504040204" pitchFamily="34" charset="0"/>
              <a:ea typeface="Verdana" panose="020B0604030504040204" pitchFamily="34" charset="0"/>
              <a:sym typeface="Wingdings" panose="05000000000000000000" pitchFamily="2" charset="2"/>
            </a:endParaRPr>
          </a:p>
          <a:p>
            <a:pPr marL="171450" lvl="0" indent="-171450" algn="just">
              <a:spcAft>
                <a:spcPts val="300"/>
              </a:spcAft>
              <a:buFont typeface="Wingdings" panose="05000000000000000000" pitchFamily="2" charset="2"/>
              <a:buChar char="Æ"/>
            </a:pPr>
            <a:r>
              <a:rPr lang="ro-RO" dirty="0">
                <a:latin typeface="Verdana" panose="020B0604030504040204" pitchFamily="34" charset="0"/>
                <a:ea typeface="Verdana" panose="020B0604030504040204" pitchFamily="34" charset="0"/>
                <a:sym typeface="Wingdings" panose="05000000000000000000" pitchFamily="2" charset="2"/>
              </a:rPr>
              <a:t>au acționat peste 85.000 efective</a:t>
            </a:r>
          </a:p>
          <a:p>
            <a:pPr marL="735013" indent="-285750" algn="just" defTabSz="538163">
              <a:spcAft>
                <a:spcPts val="300"/>
              </a:spcAft>
              <a:buFontTx/>
              <a:buChar char="-"/>
              <a:tabLst>
                <a:tab pos="265113" algn="l"/>
              </a:tabLst>
            </a:pPr>
            <a:r>
              <a:rPr lang="ro-RO" sz="1400" dirty="0">
                <a:latin typeface="Verdana" panose="020B0604030504040204" pitchFamily="34" charset="0"/>
                <a:ea typeface="Verdana" panose="020B0604030504040204" pitchFamily="34" charset="0"/>
                <a:sym typeface="Wingdings" panose="05000000000000000000" pitchFamily="2" charset="2"/>
              </a:rPr>
              <a:t>aprox. 34.000 efective în preziua      votării</a:t>
            </a:r>
          </a:p>
          <a:p>
            <a:pPr marL="735013" indent="-285750" algn="just" defTabSz="538163">
              <a:spcAft>
                <a:spcPts val="300"/>
              </a:spcAft>
              <a:buFontTx/>
              <a:buChar char="-"/>
              <a:tabLst>
                <a:tab pos="265113" algn="l"/>
              </a:tabLst>
            </a:pPr>
            <a:r>
              <a:rPr lang="ro-RO" sz="1400" dirty="0">
                <a:latin typeface="Verdana" panose="020B0604030504040204" pitchFamily="34" charset="0"/>
                <a:ea typeface="Verdana" panose="020B0604030504040204" pitchFamily="34" charset="0"/>
                <a:sym typeface="Wingdings" panose="05000000000000000000" pitchFamily="2" charset="2"/>
              </a:rPr>
              <a:t>aprox. 43.000 efective în ziua votării</a:t>
            </a:r>
          </a:p>
          <a:p>
            <a:pPr marL="735013" lvl="0" indent="-285750" algn="just" defTabSz="538163">
              <a:spcAft>
                <a:spcPts val="300"/>
              </a:spcAft>
              <a:buFontTx/>
              <a:buChar char="-"/>
              <a:tabLst>
                <a:tab pos="265113" algn="l"/>
              </a:tabLst>
            </a:pPr>
            <a:r>
              <a:rPr lang="ro-RO" sz="1400" dirty="0">
                <a:latin typeface="Verdana" panose="020B0604030504040204" pitchFamily="34" charset="0"/>
                <a:ea typeface="Verdana" panose="020B0604030504040204" pitchFamily="34" charset="0"/>
                <a:sym typeface="Wingdings" panose="05000000000000000000" pitchFamily="2" charset="2"/>
              </a:rPr>
              <a:t>aprox. 6.200 efective după ziua votării</a:t>
            </a:r>
          </a:p>
          <a:p>
            <a:pPr lvl="0" algn="just">
              <a:spcAft>
                <a:spcPts val="300"/>
              </a:spcAft>
            </a:pPr>
            <a:endParaRPr lang="ro-RO" dirty="0">
              <a:latin typeface="Verdana" panose="020B0604030504040204" pitchFamily="34" charset="0"/>
              <a:ea typeface="Verdana" panose="020B0604030504040204" pitchFamily="34" charset="0"/>
              <a:sym typeface="Wingdings" panose="05000000000000000000" pitchFamily="2" charset="2"/>
            </a:endParaRPr>
          </a:p>
          <a:p>
            <a:pPr marL="171450" lvl="0" indent="-171450" algn="just">
              <a:spcAft>
                <a:spcPts val="300"/>
              </a:spcAft>
              <a:buFont typeface="Wingdings" panose="05000000000000000000" pitchFamily="2" charset="2"/>
              <a:buChar char="Æ"/>
            </a:pPr>
            <a:r>
              <a:rPr lang="ro-RO" dirty="0">
                <a:latin typeface="Verdana" panose="020B0604030504040204" pitchFamily="34" charset="0"/>
                <a:ea typeface="Verdana" panose="020B0604030504040204" pitchFamily="34" charset="0"/>
                <a:sym typeface="Wingdings" panose="05000000000000000000" pitchFamily="2" charset="2"/>
              </a:rPr>
              <a:t> 2.800 efective MAI în ziua votării pentru asigurarea protecției transportului urnei speciale, la persoane care beneficiază de acest drept, inclusiv la persoanele private de libertate.</a:t>
            </a:r>
          </a:p>
        </p:txBody>
      </p:sp>
      <p:graphicFrame>
        <p:nvGraphicFramePr>
          <p:cNvPr id="2" name="Chart 1">
            <a:extLst>
              <a:ext uri="{FF2B5EF4-FFF2-40B4-BE49-F238E27FC236}">
                <a16:creationId xmlns="" xmlns:a16="http://schemas.microsoft.com/office/drawing/2014/main" id="{C24B57BB-08BF-9419-D80E-D351AA73C11F}"/>
              </a:ext>
            </a:extLst>
          </p:cNvPr>
          <p:cNvGraphicFramePr/>
          <p:nvPr>
            <p:extLst>
              <p:ext uri="{D42A27DB-BD31-4B8C-83A1-F6EECF244321}">
                <p14:modId xmlns:p14="http://schemas.microsoft.com/office/powerpoint/2010/main" val="1080202213"/>
              </p:ext>
            </p:extLst>
          </p:nvPr>
        </p:nvGraphicFramePr>
        <p:xfrm>
          <a:off x="6096000" y="1686844"/>
          <a:ext cx="4884420" cy="334654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6814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0"/>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9427"/>
            <a:ext cx="1229836" cy="6867427"/>
          </a:xfrm>
          <a:prstGeom prst="rect">
            <a:avLst/>
          </a:prstGeom>
        </p:spPr>
      </p:pic>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graphicFrame>
        <p:nvGraphicFramePr>
          <p:cNvPr id="29" name="Diagram 28"/>
          <p:cNvGraphicFramePr/>
          <p:nvPr>
            <p:extLst>
              <p:ext uri="{D42A27DB-BD31-4B8C-83A1-F6EECF244321}">
                <p14:modId xmlns:p14="http://schemas.microsoft.com/office/powerpoint/2010/main" val="2857306222"/>
              </p:ext>
            </p:extLst>
          </p:nvPr>
        </p:nvGraphicFramePr>
        <p:xfrm>
          <a:off x="1846068" y="947637"/>
          <a:ext cx="9004076" cy="55186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TextBox 27"/>
          <p:cNvSpPr txBox="1"/>
          <p:nvPr/>
        </p:nvSpPr>
        <p:spPr>
          <a:xfrm>
            <a:off x="3569040" y="401118"/>
            <a:ext cx="5447431" cy="646331"/>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Managementul</a:t>
            </a:r>
            <a:r>
              <a:rPr lang="en-US" b="1" dirty="0">
                <a:solidFill>
                  <a:srgbClr val="2F4582"/>
                </a:solidFill>
                <a:latin typeface="Verdana" panose="020B0604030504040204" pitchFamily="34" charset="0"/>
                <a:ea typeface="Verdana" panose="020B0604030504040204" pitchFamily="34" charset="0"/>
              </a:rPr>
              <a:t> </a:t>
            </a:r>
            <a:r>
              <a:rPr lang="ro-RO" b="1" dirty="0">
                <a:solidFill>
                  <a:srgbClr val="2F4582"/>
                </a:solidFill>
                <a:latin typeface="Verdana" panose="020B0604030504040204" pitchFamily="34" charset="0"/>
                <a:ea typeface="Verdana" panose="020B0604030504040204" pitchFamily="34" charset="0"/>
              </a:rPr>
              <a:t>situațiilor de urgență </a:t>
            </a:r>
            <a:endParaRPr lang="en-US" b="1" dirty="0">
              <a:solidFill>
                <a:srgbClr val="2F4582"/>
              </a:solidFill>
              <a:highlight>
                <a:srgbClr val="FFFF00"/>
              </a:highlight>
              <a:latin typeface="Verdana" panose="020B0604030504040204" pitchFamily="34" charset="0"/>
              <a:ea typeface="Verdana" panose="020B0604030504040204" pitchFamily="34" charset="0"/>
            </a:endParaRPr>
          </a:p>
          <a:p>
            <a:endParaRPr lang="en-US" b="1" dirty="0">
              <a:solidFill>
                <a:srgbClr val="2F4582"/>
              </a:solidFill>
              <a:latin typeface="Verdana" panose="020B0604030504040204" pitchFamily="34" charset="0"/>
              <a:ea typeface="Verdana" panose="020B0604030504040204" pitchFamily="34" charset="0"/>
            </a:endParaRPr>
          </a:p>
        </p:txBody>
      </p:sp>
      <p:sp>
        <p:nvSpPr>
          <p:cNvPr id="3" name="Slide Number Placeholder 3">
            <a:extLst>
              <a:ext uri="{FF2B5EF4-FFF2-40B4-BE49-F238E27FC236}">
                <a16:creationId xmlns="" xmlns:a16="http://schemas.microsoft.com/office/drawing/2014/main" id="{520D55BF-77CB-F608-8E46-75276C8DE5AB}"/>
              </a:ext>
            </a:extLst>
          </p:cNvPr>
          <p:cNvSpPr>
            <a:spLocks noGrp="1"/>
          </p:cNvSpPr>
          <p:nvPr>
            <p:ph type="sldNum" sz="quarter" idx="12"/>
          </p:nvPr>
        </p:nvSpPr>
        <p:spPr>
          <a:xfrm>
            <a:off x="8467987" y="6310313"/>
            <a:ext cx="2743200" cy="365125"/>
          </a:xfrm>
        </p:spPr>
        <p:txBody>
          <a:bodyPr/>
          <a:lstStyle/>
          <a:p>
            <a:fld id="{FA8F5E2F-E904-4C27-AF03-1FE657AA8282}" type="slidenum">
              <a:rPr lang="nl-NL" sz="1600" smtClean="0"/>
              <a:t>16</a:t>
            </a:fld>
            <a:endParaRPr lang="nl-NL" dirty="0"/>
          </a:p>
        </p:txBody>
      </p:sp>
    </p:spTree>
    <p:extLst>
      <p:ext uri="{BB962C8B-B14F-4D97-AF65-F5344CB8AC3E}">
        <p14:creationId xmlns:p14="http://schemas.microsoft.com/office/powerpoint/2010/main" val="159884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180274" y="0"/>
            <a:ext cx="11225400" cy="6859654"/>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108257" cy="6857999"/>
          </a:xfrm>
          <a:prstGeom prst="rect">
            <a:avLst/>
          </a:prstGeom>
        </p:spPr>
      </p:pic>
      <p:sp>
        <p:nvSpPr>
          <p:cNvPr id="15" name="TextBox 14"/>
          <p:cNvSpPr txBox="1"/>
          <p:nvPr/>
        </p:nvSpPr>
        <p:spPr>
          <a:xfrm>
            <a:off x="2099144" y="541764"/>
            <a:ext cx="8122489"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Managementul situațiilor de urgență și informare preventivă</a:t>
            </a:r>
            <a:endParaRPr lang="en-US"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108257" cy="292633"/>
          </a:xfrm>
          <a:prstGeom prst="rect">
            <a:avLst/>
          </a:prstGeom>
        </p:spPr>
      </p:pic>
      <p:graphicFrame>
        <p:nvGraphicFramePr>
          <p:cNvPr id="3" name="Diagram 2"/>
          <p:cNvGraphicFramePr/>
          <p:nvPr>
            <p:extLst>
              <p:ext uri="{D42A27DB-BD31-4B8C-83A1-F6EECF244321}">
                <p14:modId xmlns:p14="http://schemas.microsoft.com/office/powerpoint/2010/main" val="1369196055"/>
              </p:ext>
            </p:extLst>
          </p:nvPr>
        </p:nvGraphicFramePr>
        <p:xfrm>
          <a:off x="2006338" y="1160890"/>
          <a:ext cx="8712019" cy="51494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3">
            <a:extLst>
              <a:ext uri="{FF2B5EF4-FFF2-40B4-BE49-F238E27FC236}">
                <a16:creationId xmlns="" xmlns:a16="http://schemas.microsoft.com/office/drawing/2014/main" id="{88B84C10-D6CE-44A9-7561-7C9349D52E8E}"/>
              </a:ext>
            </a:extLst>
          </p:cNvPr>
          <p:cNvSpPr>
            <a:spLocks noGrp="1"/>
          </p:cNvSpPr>
          <p:nvPr>
            <p:ph type="sldNum" sz="quarter" idx="12"/>
          </p:nvPr>
        </p:nvSpPr>
        <p:spPr>
          <a:xfrm>
            <a:off x="8467987" y="6310313"/>
            <a:ext cx="2743200" cy="365125"/>
          </a:xfrm>
        </p:spPr>
        <p:txBody>
          <a:bodyPr/>
          <a:lstStyle/>
          <a:p>
            <a:fld id="{FA8F5E2F-E904-4C27-AF03-1FE657AA8282}" type="slidenum">
              <a:rPr lang="nl-NL" sz="1600" smtClean="0"/>
              <a:t>17</a:t>
            </a:fld>
            <a:endParaRPr lang="nl-NL" dirty="0"/>
          </a:p>
        </p:txBody>
      </p:sp>
    </p:spTree>
    <p:extLst>
      <p:ext uri="{BB962C8B-B14F-4D97-AF65-F5344CB8AC3E}">
        <p14:creationId xmlns:p14="http://schemas.microsoft.com/office/powerpoint/2010/main" val="12523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418754" y="-14681"/>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3913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1737413" y="273306"/>
            <a:ext cx="8074201"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EVENIMENTE CU IMPACT MEDIATIC</a:t>
            </a: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3" name="TextBox 2"/>
          <p:cNvSpPr txBox="1"/>
          <p:nvPr/>
        </p:nvSpPr>
        <p:spPr>
          <a:xfrm>
            <a:off x="2036622" y="323571"/>
            <a:ext cx="8417965" cy="461665"/>
          </a:xfrm>
          <a:prstGeom prst="rect">
            <a:avLst/>
          </a:prstGeom>
          <a:noFill/>
        </p:spPr>
        <p:txBody>
          <a:bodyPr wrap="square" rtlCol="0">
            <a:spAutoFit/>
          </a:bodyPr>
          <a:lstStyle/>
          <a:p>
            <a:pPr algn="just"/>
            <a:endParaRPr lang="ro-RO" sz="1200" b="1" dirty="0">
              <a:latin typeface="Verdana" panose="020B0604030504040204" pitchFamily="34" charset="0"/>
              <a:ea typeface="Verdana" panose="020B0604030504040204" pitchFamily="34" charset="0"/>
            </a:endParaRPr>
          </a:p>
          <a:p>
            <a:pPr algn="just"/>
            <a:endParaRPr lang="ro-RO" sz="12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D5FE5A5C-AEDB-FC5F-7E76-CFDACC970F68}"/>
              </a:ext>
            </a:extLst>
          </p:cNvPr>
          <p:cNvSpPr>
            <a:spLocks noGrp="1"/>
          </p:cNvSpPr>
          <p:nvPr>
            <p:ph type="sldNum" sz="quarter" idx="12"/>
          </p:nvPr>
        </p:nvSpPr>
        <p:spPr>
          <a:xfrm>
            <a:off x="8467987" y="6310313"/>
            <a:ext cx="2743200" cy="365125"/>
          </a:xfrm>
        </p:spPr>
        <p:txBody>
          <a:bodyPr/>
          <a:lstStyle/>
          <a:p>
            <a:fld id="{FA8F5E2F-E904-4C27-AF03-1FE657AA8282}" type="slidenum">
              <a:rPr lang="nl-NL" sz="1600" smtClean="0"/>
              <a:t>18</a:t>
            </a:fld>
            <a:endParaRPr lang="nl-NL" dirty="0"/>
          </a:p>
        </p:txBody>
      </p:sp>
      <p:sp>
        <p:nvSpPr>
          <p:cNvPr id="5" name="TextBox 4"/>
          <p:cNvSpPr txBox="1"/>
          <p:nvPr/>
        </p:nvSpPr>
        <p:spPr>
          <a:xfrm>
            <a:off x="1717964" y="2346036"/>
            <a:ext cx="9055282" cy="2976392"/>
          </a:xfrm>
          <a:prstGeom prst="rect">
            <a:avLst/>
          </a:prstGeom>
          <a:noFill/>
        </p:spPr>
        <p:txBody>
          <a:bodyPr wrap="square" rtlCol="0">
            <a:spAutoFit/>
          </a:bodyPr>
          <a:lstStyle/>
          <a:p>
            <a:pPr algn="just">
              <a:lnSpc>
                <a:spcPct val="107000"/>
              </a:lnSpc>
              <a:spcAft>
                <a:spcPts val="800"/>
              </a:spcAft>
            </a:pPr>
            <a:r>
              <a:rPr lang="ro-RO" sz="2000" b="1" dirty="0">
                <a:latin typeface="Verdana" panose="020B0604030504040204" pitchFamily="34" charset="0"/>
                <a:ea typeface="Verdana" panose="020B0604030504040204" pitchFamily="34" charset="0"/>
                <a:cs typeface="Times New Roman" panose="02020603050405020304" pitchFamily="18" charset="0"/>
              </a:rPr>
              <a:t>633 </a:t>
            </a:r>
            <a:r>
              <a:rPr lang="en-US" sz="2000" b="1" dirty="0">
                <a:latin typeface="Verdana" panose="020B0604030504040204" pitchFamily="34" charset="0"/>
                <a:ea typeface="Verdana" panose="020B0604030504040204" pitchFamily="34" charset="0"/>
                <a:cs typeface="Times New Roman" panose="02020603050405020304" pitchFamily="18" charset="0"/>
              </a:rPr>
              <a:t>EVENIMENTE CU IMPACT ASUPRA SOCIETĂȚII ȘI INSTITUȚIEI</a:t>
            </a:r>
            <a:endParaRPr lang="ro-RO" sz="2000" b="1"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n-US" sz="2000" b="1" dirty="0">
                <a:latin typeface="Verdana" panose="020B0604030504040204" pitchFamily="34" charset="0"/>
                <a:ea typeface="Verdana" panose="020B0604030504040204" pitchFamily="34" charset="0"/>
                <a:cs typeface="Times New Roman" panose="02020603050405020304" pitchFamily="18" charset="0"/>
              </a:rPr>
              <a:t>ÎNCHISE</a:t>
            </a:r>
            <a:r>
              <a:rPr lang="en-US" sz="2000" dirty="0">
                <a:latin typeface="Verdana" panose="020B0604030504040204" pitchFamily="34" charset="0"/>
                <a:ea typeface="Verdana" panose="020B0604030504040204" pitchFamily="34" charset="0"/>
                <a:cs typeface="Times New Roman" panose="02020603050405020304" pitchFamily="18" charset="0"/>
              </a:rPr>
              <a:t> (au </a:t>
            </a:r>
            <a:r>
              <a:rPr lang="en-US" sz="2000" dirty="0" err="1">
                <a:latin typeface="Verdana" panose="020B0604030504040204" pitchFamily="34" charset="0"/>
                <a:ea typeface="Verdana" panose="020B0604030504040204" pitchFamily="34" charset="0"/>
                <a:cs typeface="Times New Roman" panose="02020603050405020304" pitchFamily="18" charset="0"/>
              </a:rPr>
              <a:t>fost</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err="1">
                <a:latin typeface="Verdana" panose="020B0604030504040204" pitchFamily="34" charset="0"/>
                <a:ea typeface="Verdana" panose="020B0604030504040204" pitchFamily="34" charset="0"/>
                <a:cs typeface="Times New Roman" panose="02020603050405020304" pitchFamily="18" charset="0"/>
              </a:rPr>
              <a:t>transmise</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err="1">
                <a:latin typeface="Verdana" panose="020B0604030504040204" pitchFamily="34" charset="0"/>
                <a:ea typeface="Verdana" panose="020B0604030504040204" pitchFamily="34" charset="0"/>
                <a:cs typeface="Times New Roman" panose="02020603050405020304" pitchFamily="18" charset="0"/>
              </a:rPr>
              <a:t>puncte</a:t>
            </a:r>
            <a:r>
              <a:rPr lang="en-US" sz="2000" dirty="0">
                <a:latin typeface="Verdana" panose="020B0604030504040204" pitchFamily="34" charset="0"/>
                <a:ea typeface="Verdana" panose="020B0604030504040204" pitchFamily="34" charset="0"/>
                <a:cs typeface="Times New Roman" panose="02020603050405020304" pitchFamily="18" charset="0"/>
              </a:rPr>
              <a:t> de </a:t>
            </a:r>
            <a:r>
              <a:rPr lang="en-US" sz="2000" dirty="0" err="1">
                <a:latin typeface="Verdana" panose="020B0604030504040204" pitchFamily="34" charset="0"/>
                <a:ea typeface="Verdana" panose="020B0604030504040204" pitchFamily="34" charset="0"/>
                <a:cs typeface="Times New Roman" panose="02020603050405020304" pitchFamily="18" charset="0"/>
              </a:rPr>
              <a:t>vedere</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err="1">
                <a:latin typeface="Verdana" panose="020B0604030504040204" pitchFamily="34" charset="0"/>
                <a:ea typeface="Verdana" panose="020B0604030504040204" pitchFamily="34" charset="0"/>
                <a:cs typeface="Times New Roman" panose="02020603050405020304" pitchFamily="18" charset="0"/>
              </a:rPr>
              <a:t>declarații</a:t>
            </a:r>
            <a:r>
              <a:rPr lang="en-US" sz="2000" dirty="0">
                <a:latin typeface="Verdana" panose="020B0604030504040204" pitchFamily="34" charset="0"/>
                <a:ea typeface="Verdana" panose="020B0604030504040204" pitchFamily="34" charset="0"/>
                <a:cs typeface="Times New Roman" panose="02020603050405020304" pitchFamily="18" charset="0"/>
              </a:rPr>
              <a:t> de </a:t>
            </a:r>
            <a:r>
              <a:rPr lang="en-US" sz="2000" dirty="0" err="1">
                <a:latin typeface="Verdana" panose="020B0604030504040204" pitchFamily="34" charset="0"/>
                <a:ea typeface="Verdana" panose="020B0604030504040204" pitchFamily="34" charset="0"/>
                <a:cs typeface="Times New Roman" panose="02020603050405020304" pitchFamily="18" charset="0"/>
              </a:rPr>
              <a:t>presă</a:t>
            </a:r>
            <a:r>
              <a:rPr lang="en-US" sz="2000" dirty="0">
                <a:latin typeface="Verdana" panose="020B0604030504040204" pitchFamily="34" charset="0"/>
                <a:ea typeface="Verdana" panose="020B0604030504040204" pitchFamily="34" charset="0"/>
                <a:cs typeface="Times New Roman" panose="02020603050405020304" pitchFamily="18" charset="0"/>
              </a:rPr>
              <a:t>) – </a:t>
            </a:r>
            <a:r>
              <a:rPr lang="en-US" sz="2000" b="1" dirty="0">
                <a:latin typeface="Verdana" panose="020B0604030504040204" pitchFamily="34" charset="0"/>
                <a:ea typeface="Verdana" panose="020B0604030504040204" pitchFamily="34" charset="0"/>
                <a:cs typeface="Times New Roman" panose="02020603050405020304" pitchFamily="18" charset="0"/>
              </a:rPr>
              <a:t>62</a:t>
            </a:r>
            <a:r>
              <a:rPr lang="ro-RO" sz="2000" b="1" dirty="0">
                <a:latin typeface="Verdana" panose="020B0604030504040204" pitchFamily="34" charset="0"/>
                <a:ea typeface="Verdana" panose="020B0604030504040204" pitchFamily="34" charset="0"/>
                <a:cs typeface="Times New Roman" panose="02020603050405020304" pitchFamily="18" charset="0"/>
              </a:rPr>
              <a:t>4 nu mai sunt în atenția mass media</a:t>
            </a:r>
          </a:p>
          <a:p>
            <a:pPr algn="just">
              <a:lnSpc>
                <a:spcPct val="107000"/>
              </a:lnSpc>
              <a:spcAft>
                <a:spcPts val="800"/>
              </a:spcAft>
            </a:pPr>
            <a:endParaRPr lang="en-US" sz="16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q"/>
            </a:pPr>
            <a:r>
              <a:rPr lang="en-US" sz="2000" b="1" dirty="0">
                <a:latin typeface="Verdana" panose="020B0604030504040204" pitchFamily="34" charset="0"/>
                <a:ea typeface="Verdana" panose="020B0604030504040204" pitchFamily="34" charset="0"/>
                <a:cs typeface="Times New Roman" panose="02020603050405020304" pitchFamily="18" charset="0"/>
              </a:rPr>
              <a:t>DESCHISE</a:t>
            </a:r>
            <a:r>
              <a:rPr lang="en-US" sz="2000" dirty="0">
                <a:latin typeface="Verdana" panose="020B0604030504040204" pitchFamily="34" charset="0"/>
                <a:ea typeface="Verdana" panose="020B0604030504040204" pitchFamily="34" charset="0"/>
                <a:cs typeface="Times New Roman" panose="02020603050405020304" pitchFamily="18" charset="0"/>
              </a:rPr>
              <a:t> (au </a:t>
            </a:r>
            <a:r>
              <a:rPr lang="en-US" sz="2000" dirty="0" err="1">
                <a:latin typeface="Verdana" panose="020B0604030504040204" pitchFamily="34" charset="0"/>
                <a:ea typeface="Verdana" panose="020B0604030504040204" pitchFamily="34" charset="0"/>
                <a:cs typeface="Times New Roman" panose="02020603050405020304" pitchFamily="18" charset="0"/>
              </a:rPr>
              <a:t>fost</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err="1">
                <a:latin typeface="Verdana" panose="020B0604030504040204" pitchFamily="34" charset="0"/>
                <a:ea typeface="Verdana" panose="020B0604030504040204" pitchFamily="34" charset="0"/>
                <a:cs typeface="Times New Roman" panose="02020603050405020304" pitchFamily="18" charset="0"/>
              </a:rPr>
              <a:t>transmise</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err="1">
                <a:latin typeface="Verdana" panose="020B0604030504040204" pitchFamily="34" charset="0"/>
                <a:ea typeface="Verdana" panose="020B0604030504040204" pitchFamily="34" charset="0"/>
                <a:cs typeface="Times New Roman" panose="02020603050405020304" pitchFamily="18" charset="0"/>
              </a:rPr>
              <a:t>puncte</a:t>
            </a:r>
            <a:r>
              <a:rPr lang="en-US" sz="2000" dirty="0">
                <a:latin typeface="Verdana" panose="020B0604030504040204" pitchFamily="34" charset="0"/>
                <a:ea typeface="Verdana" panose="020B0604030504040204" pitchFamily="34" charset="0"/>
                <a:cs typeface="Times New Roman" panose="02020603050405020304" pitchFamily="18" charset="0"/>
              </a:rPr>
              <a:t> de </a:t>
            </a:r>
            <a:r>
              <a:rPr lang="en-US" sz="2000" dirty="0" err="1">
                <a:latin typeface="Verdana" panose="020B0604030504040204" pitchFamily="34" charset="0"/>
                <a:ea typeface="Verdana" panose="020B0604030504040204" pitchFamily="34" charset="0"/>
                <a:cs typeface="Times New Roman" panose="02020603050405020304" pitchFamily="18" charset="0"/>
              </a:rPr>
              <a:t>vedere</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err="1">
                <a:latin typeface="Verdana" panose="020B0604030504040204" pitchFamily="34" charset="0"/>
                <a:ea typeface="Verdana" panose="020B0604030504040204" pitchFamily="34" charset="0"/>
                <a:cs typeface="Times New Roman" panose="02020603050405020304" pitchFamily="18" charset="0"/>
              </a:rPr>
              <a:t>declarații</a:t>
            </a:r>
            <a:r>
              <a:rPr lang="en-US" sz="2000" dirty="0">
                <a:latin typeface="Verdana" panose="020B0604030504040204" pitchFamily="34" charset="0"/>
                <a:ea typeface="Verdana" panose="020B0604030504040204" pitchFamily="34" charset="0"/>
                <a:cs typeface="Times New Roman" panose="02020603050405020304" pitchFamily="18" charset="0"/>
              </a:rPr>
              <a:t> de </a:t>
            </a:r>
            <a:r>
              <a:rPr lang="en-US" sz="2000" dirty="0" err="1">
                <a:latin typeface="Verdana" panose="020B0604030504040204" pitchFamily="34" charset="0"/>
                <a:ea typeface="Verdana" panose="020B0604030504040204" pitchFamily="34" charset="0"/>
                <a:cs typeface="Times New Roman" panose="02020603050405020304" pitchFamily="18" charset="0"/>
              </a:rPr>
              <a:t>presă</a:t>
            </a:r>
            <a:r>
              <a:rPr lang="en-US" sz="2000" dirty="0">
                <a:latin typeface="Verdana" panose="020B0604030504040204" pitchFamily="34" charset="0"/>
                <a:ea typeface="Verdana" panose="020B0604030504040204" pitchFamily="34" charset="0"/>
                <a:cs typeface="Times New Roman" panose="02020603050405020304" pitchFamily="18" charset="0"/>
              </a:rPr>
              <a:t>) – </a:t>
            </a:r>
            <a:r>
              <a:rPr lang="ro-RO" sz="2000" b="1" dirty="0">
                <a:latin typeface="Verdana" panose="020B0604030504040204" pitchFamily="34" charset="0"/>
                <a:ea typeface="Verdana" panose="020B0604030504040204" pitchFamily="34" charset="0"/>
                <a:cs typeface="Times New Roman" panose="02020603050405020304" pitchFamily="18" charset="0"/>
              </a:rPr>
              <a:t>9 sunt încă în atenția mass media</a:t>
            </a:r>
            <a:endParaRPr lang="en-US" sz="1600" b="1"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extBox 6"/>
          <p:cNvSpPr txBox="1"/>
          <p:nvPr/>
        </p:nvSpPr>
        <p:spPr>
          <a:xfrm>
            <a:off x="1973748" y="906362"/>
            <a:ext cx="8580768" cy="646331"/>
          </a:xfrm>
          <a:prstGeom prst="rect">
            <a:avLst/>
          </a:prstGeom>
          <a:noFill/>
        </p:spPr>
        <p:txBody>
          <a:bodyPr wrap="square" rtlCol="0">
            <a:spAutoFit/>
          </a:bodyPr>
          <a:lstStyle/>
          <a:p>
            <a:pPr algn="ctr"/>
            <a:r>
              <a:rPr lang="ro-RO" b="1" dirty="0">
                <a:latin typeface="Verdana" panose="020B0604030504040204" pitchFamily="34" charset="0"/>
                <a:ea typeface="Verdana" panose="020B0604030504040204" pitchFamily="34" charset="0"/>
              </a:rPr>
              <a:t>A fost operaționalizat mecanismul de reacție rapidă, pentru a ne asigura că cetățenii primesc informații și date verificate.</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8788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Effect>
                      <a14:brightnessContrast bright="20000"/>
                    </a14:imgEffect>
                  </a14:imgLayer>
                </a14:imgProps>
              </a:ext>
            </a:extLst>
          </a:blip>
          <a:srcRect l="42556" t="29693" r="44184" b="53561"/>
          <a:stretch/>
        </p:blipFill>
        <p:spPr>
          <a:xfrm>
            <a:off x="1293394" y="0"/>
            <a:ext cx="11233859" cy="6859602"/>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87185" t="13582" r="6226" b="20866"/>
          <a:stretch/>
        </p:blipFill>
        <p:spPr>
          <a:xfrm>
            <a:off x="11297417" y="1"/>
            <a:ext cx="1229836" cy="6858000"/>
          </a:xfrm>
          <a:prstGeom prst="rect">
            <a:avLst/>
          </a:prstGeom>
        </p:spPr>
      </p:pic>
      <p:pic>
        <p:nvPicPr>
          <p:cNvPr id="16" name="Picture 15" descr="\\dgmo.local\dfs-dgmo\LOGO &amp; FOTO\mai-stema_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3524" y="301812"/>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SIGURANȚĂ SECURITATE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SERVICII PUBLICE DE CALITATE</a:t>
            </a:r>
            <a:endParaRPr kumimoji="0" lang="en-US"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endParaRPr>
          </a:p>
        </p:txBody>
      </p:sp>
      <p:pic>
        <p:nvPicPr>
          <p:cNvPr id="19" name="Picture 18"/>
          <p:cNvPicPr>
            <a:picLocks noChangeAspect="1"/>
          </p:cNvPicPr>
          <p:nvPr/>
        </p:nvPicPr>
        <p:blipFill>
          <a:blip r:embed="rId7"/>
          <a:stretch>
            <a:fillRect/>
          </a:stretch>
        </p:blipFill>
        <p:spPr>
          <a:xfrm>
            <a:off x="11297417" y="3433590"/>
            <a:ext cx="1229836" cy="292633"/>
          </a:xfrm>
          <a:prstGeom prst="rect">
            <a:avLst/>
          </a:prstGeom>
        </p:spPr>
      </p:pic>
      <p:sp>
        <p:nvSpPr>
          <p:cNvPr id="15" name="TextBox 14"/>
          <p:cNvSpPr txBox="1"/>
          <p:nvPr/>
        </p:nvSpPr>
        <p:spPr>
          <a:xfrm>
            <a:off x="2742150" y="375515"/>
            <a:ext cx="61304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b="1" i="0" u="none" strike="noStrike" kern="1200" cap="none" spc="0" normalizeH="0" baseline="0" noProof="0" dirty="0">
                <a:ln>
                  <a:noFill/>
                </a:ln>
                <a:solidFill>
                  <a:srgbClr val="2F4582"/>
                </a:solidFill>
                <a:effectLst/>
                <a:uLnTx/>
                <a:uFillTx/>
                <a:latin typeface="Verdana" panose="020B0604030504040204" pitchFamily="34" charset="0"/>
                <a:ea typeface="Verdana" panose="020B0604030504040204" pitchFamily="34" charset="0"/>
                <a:cs typeface="+mn-cs"/>
              </a:rPr>
              <a:t>Cazuri cu impact mediatic soluționate</a:t>
            </a:r>
            <a:endParaRPr kumimoji="0" lang="en-US" b="1" i="0" u="none" strike="noStrike" kern="1200" cap="none" spc="0" normalizeH="0" baseline="0" noProof="0" dirty="0">
              <a:ln>
                <a:noFill/>
              </a:ln>
              <a:solidFill>
                <a:srgbClr val="2F4582"/>
              </a:solidFill>
              <a:effectLst/>
              <a:uLnTx/>
              <a:uFillTx/>
              <a:latin typeface="Verdana" panose="020B0604030504040204" pitchFamily="34" charset="0"/>
              <a:ea typeface="Verdana" panose="020B0604030504040204" pitchFamily="34" charset="0"/>
              <a:cs typeface="+mn-cs"/>
            </a:endParaRPr>
          </a:p>
        </p:txBody>
      </p:sp>
      <p:sp>
        <p:nvSpPr>
          <p:cNvPr id="4" name="Slide Number Placeholder 3">
            <a:extLst>
              <a:ext uri="{FF2B5EF4-FFF2-40B4-BE49-F238E27FC236}">
                <a16:creationId xmlns="" xmlns:a16="http://schemas.microsoft.com/office/drawing/2014/main" id="{9790731D-04F9-8B6F-E133-2AD37CE1C0CA}"/>
              </a:ext>
            </a:extLst>
          </p:cNvPr>
          <p:cNvSpPr>
            <a:spLocks noGrp="1"/>
          </p:cNvSpPr>
          <p:nvPr>
            <p:ph type="sldNum" sz="quarter" idx="12"/>
          </p:nvPr>
        </p:nvSpPr>
        <p:spPr>
          <a:xfrm>
            <a:off x="8432680" y="644985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F5E2F-E904-4C27-AF03-1FE657AA8282}" type="slidenum">
              <a:rPr kumimoji="0" lang="nl-NL"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728B0C3D-DF67-455B-AEC8-D4B08DD79802}"/>
              </a:ext>
            </a:extLst>
          </p:cNvPr>
          <p:cNvSpPr/>
          <p:nvPr/>
        </p:nvSpPr>
        <p:spPr>
          <a:xfrm>
            <a:off x="1469501" y="840892"/>
            <a:ext cx="9340183" cy="6206827"/>
          </a:xfrm>
          <a:prstGeom prst="rect">
            <a:avLst/>
          </a:prstGeom>
        </p:spPr>
        <p:txBody>
          <a:bodyPr wrap="square">
            <a:spAutoFit/>
          </a:bodyPr>
          <a:lstStyle/>
          <a:p>
            <a:pPr marL="358775" indent="-358775" algn="just">
              <a:spcBef>
                <a:spcPts val="500"/>
              </a:spcBef>
              <a:spcAft>
                <a:spcPts val="600"/>
              </a:spcAft>
              <a:buSzPts val="1200"/>
              <a:buFont typeface="Wingdings" panose="05000000000000000000" pitchFamily="2" charset="2"/>
              <a:buChar char=""/>
              <a:tabLst>
                <a:tab pos="270510" algn="l"/>
              </a:tabLst>
            </a:pPr>
            <a:r>
              <a:rPr lang="ro-RO"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Identificarea autorilor infracțiunilor de omor </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săvârșite în județele      </a:t>
            </a:r>
            <a:r>
              <a:rPr lang="ro-RO"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DB</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(persoană găsită pe un câmp la marginea autostrăzii București-Pitești), </a:t>
            </a:r>
            <a:r>
              <a:rPr lang="ro-RO"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BH </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(persoană descoperită </a:t>
            </a:r>
            <a:r>
              <a:rPr lang="es-ES"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într</a:t>
            </a:r>
            <a:r>
              <a:rPr lang="es-ES"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-un </a:t>
            </a:r>
            <a:r>
              <a:rPr lang="es-ES"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geamantan</a:t>
            </a:r>
            <a:r>
              <a:rPr lang="es-ES"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es-ES"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ascuns</a:t>
            </a:r>
            <a:r>
              <a:rPr lang="es-ES"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es-ES"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într</a:t>
            </a:r>
            <a:r>
              <a:rPr lang="es-ES"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-o </a:t>
            </a:r>
            <a:r>
              <a:rPr lang="es-ES"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remorcă</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ro-RO"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TM</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(uciderea unui </a:t>
            </a:r>
            <a:r>
              <a:rPr lang="ro-RO"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migrant</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din Afganistan, pe o stradă din Timișoara),      </a:t>
            </a:r>
            <a:r>
              <a:rPr lang="ro-RO"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VS</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(persoană găsită într-o valiză abandonată de mai multe zile) și           </a:t>
            </a:r>
            <a:r>
              <a:rPr lang="ro-RO"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BR </a:t>
            </a:r>
            <a:r>
              <a:rPr lang="ro-RO"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(persoană înjunghiată într-un cabinet stomatologic)</a:t>
            </a:r>
          </a:p>
          <a:p>
            <a:pPr algn="just">
              <a:spcBef>
                <a:spcPts val="500"/>
              </a:spcBef>
              <a:spcAft>
                <a:spcPts val="600"/>
              </a:spcAft>
              <a:buSzPts val="1200"/>
              <a:tabLst>
                <a:tab pos="270510" algn="l"/>
              </a:tabLst>
            </a:pPr>
            <a:endParaRPr lang="ro-RO" sz="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endParaRPr>
          </a:p>
          <a:p>
            <a:pPr marL="358775" indent="-358775" algn="just">
              <a:spcBef>
                <a:spcPts val="500"/>
              </a:spcBef>
              <a:spcAft>
                <a:spcPts val="600"/>
              </a:spcAft>
              <a:buSzPts val="1200"/>
              <a:buFont typeface="Wingdings" panose="05000000000000000000" pitchFamily="2" charset="2"/>
              <a:buChar char=""/>
              <a:tabLst>
                <a:tab pos="270510" algn="l"/>
              </a:tabLst>
            </a:pPr>
            <a:r>
              <a:rPr lang="ro-RO" sz="1800" b="1" dirty="0">
                <a:effectLst/>
                <a:latin typeface="Verdana" panose="020B0604030504040204" pitchFamily="34" charset="0"/>
                <a:ea typeface="Verdana" panose="020B0604030504040204" pitchFamily="34" charset="0"/>
                <a:cs typeface="Times New Roman" panose="02020603050405020304" pitchFamily="18" charset="0"/>
              </a:rPr>
              <a:t>Soluționarea tuturor furturilor din ATM-uri</a:t>
            </a:r>
          </a:p>
          <a:p>
            <a:pPr algn="just">
              <a:spcBef>
                <a:spcPts val="500"/>
              </a:spcBef>
              <a:spcAft>
                <a:spcPts val="600"/>
              </a:spcAft>
              <a:buSzPts val="1200"/>
              <a:tabLst>
                <a:tab pos="270510" algn="l"/>
              </a:tabLst>
            </a:pPr>
            <a:endParaRPr lang="ro-RO" sz="600" dirty="0">
              <a:effectLst/>
              <a:latin typeface="Verdana" panose="020B0604030504040204" pitchFamily="34" charset="0"/>
              <a:ea typeface="Verdana" panose="020B0604030504040204" pitchFamily="34" charset="0"/>
              <a:cs typeface="Times New Roman" panose="02020603050405020304" pitchFamily="18" charset="0"/>
            </a:endParaRPr>
          </a:p>
          <a:p>
            <a:pPr marL="358775" indent="-358775" algn="just">
              <a:spcBef>
                <a:spcPts val="500"/>
              </a:spcBef>
              <a:spcAft>
                <a:spcPts val="600"/>
              </a:spcAft>
              <a:buSzPts val="1200"/>
              <a:buFont typeface="Wingdings" panose="05000000000000000000" pitchFamily="2" charset="2"/>
              <a:buChar char=""/>
              <a:tabLst>
                <a:tab pos="270510" algn="l"/>
              </a:tabLst>
            </a:pPr>
            <a:r>
              <a:rPr lang="ro-RO" sz="1800" b="1" dirty="0">
                <a:effectLst/>
                <a:latin typeface="Verdana" panose="020B0604030504040204" pitchFamily="34" charset="0"/>
                <a:ea typeface="Verdana" panose="020B0604030504040204" pitchFamily="34" charset="0"/>
                <a:cs typeface="Times New Roman" panose="02020603050405020304" pitchFamily="18" charset="0"/>
              </a:rPr>
              <a:t>Persoane urmărite </a:t>
            </a:r>
            <a:r>
              <a:rPr lang="ro-RO" dirty="0">
                <a:latin typeface="Verdana" panose="020B0604030504040204" pitchFamily="34" charset="0"/>
                <a:ea typeface="Verdana" panose="020B0604030504040204" pitchFamily="34" charset="0"/>
                <a:cs typeface="Times New Roman" panose="02020603050405020304" pitchFamily="18" charset="0"/>
              </a:rPr>
              <a:t>– capturarea pe teritoriul SUA și extrădarea unui bărbat urmărit internațional, urmare a colaborării cu </a:t>
            </a:r>
            <a:r>
              <a:rPr lang="ro-RO" sz="1800" dirty="0">
                <a:effectLst/>
                <a:latin typeface="Verdana" panose="020B0604030504040204" pitchFamily="34" charset="0"/>
                <a:ea typeface="Verdana" panose="020B0604030504040204" pitchFamily="34" charset="0"/>
                <a:cs typeface="Times New Roman" panose="02020603050405020304" pitchFamily="18" charset="0"/>
              </a:rPr>
              <a:t>Biroul FBI din cadrul Ambasadei Statelor Unite ale Americii la București</a:t>
            </a:r>
          </a:p>
          <a:p>
            <a:pPr marL="358775" indent="-358775" algn="just">
              <a:spcBef>
                <a:spcPts val="500"/>
              </a:spcBef>
              <a:spcAft>
                <a:spcPts val="600"/>
              </a:spcAft>
              <a:buSzPts val="1200"/>
              <a:buFont typeface="Wingdings" panose="05000000000000000000" pitchFamily="2" charset="2"/>
              <a:buChar char=""/>
              <a:tabLst>
                <a:tab pos="270510" algn="l"/>
              </a:tabLst>
            </a:pPr>
            <a:endParaRPr lang="ro-RO" sz="600" dirty="0">
              <a:effectLst/>
              <a:latin typeface="Verdana" panose="020B0604030504040204" pitchFamily="34" charset="0"/>
              <a:ea typeface="Verdana" panose="020B0604030504040204" pitchFamily="34" charset="0"/>
              <a:cs typeface="Times New Roman" panose="02020603050405020304" pitchFamily="18" charset="0"/>
            </a:endParaRPr>
          </a:p>
          <a:p>
            <a:pPr marL="358775" indent="-358775" algn="just">
              <a:spcBef>
                <a:spcPts val="500"/>
              </a:spcBef>
              <a:spcAft>
                <a:spcPts val="600"/>
              </a:spcAft>
              <a:buSzPts val="1200"/>
              <a:buFont typeface="Wingdings" panose="05000000000000000000" pitchFamily="2" charset="2"/>
              <a:buChar char=""/>
              <a:tabLst>
                <a:tab pos="270510" algn="l"/>
              </a:tabLst>
            </a:pPr>
            <a:r>
              <a:rPr lang="ro-RO" b="1" dirty="0">
                <a:solidFill>
                  <a:prstClr val="black"/>
                </a:solidFill>
                <a:latin typeface="Verdana" panose="020B0604030504040204" pitchFamily="34" charset="0"/>
                <a:ea typeface="Verdana" panose="020B0604030504040204" pitchFamily="34" charset="0"/>
                <a:cs typeface="Times New Roman" panose="02020603050405020304" pitchFamily="18" charset="0"/>
              </a:rPr>
              <a:t>Explozie urmată de incendiu la un magazin de bricolaj, jud. BT- </a:t>
            </a:r>
            <a:r>
              <a:rPr lang="ro-RO" dirty="0">
                <a:latin typeface="Verdana" panose="020B0604030504040204" pitchFamily="34" charset="0"/>
                <a:ea typeface="Verdana" panose="020B0604030504040204" pitchFamily="34" charset="0"/>
                <a:cs typeface="Times New Roman" panose="02020603050405020304" pitchFamily="18" charset="0"/>
              </a:rPr>
              <a:t>12 victime au fost transportate de urgență la unități spitalicești cu resurse </a:t>
            </a:r>
            <a:r>
              <a:rPr lang="ro-RO" dirty="0" err="1">
                <a:latin typeface="Verdana" panose="020B0604030504040204" pitchFamily="34" charset="0"/>
                <a:ea typeface="Verdana" panose="020B0604030504040204" pitchFamily="34" charset="0"/>
                <a:cs typeface="Times New Roman" panose="02020603050405020304" pitchFamily="18" charset="0"/>
              </a:rPr>
              <a:t>aero</a:t>
            </a:r>
            <a:r>
              <a:rPr lang="ro-RO" dirty="0">
                <a:latin typeface="Verdana" panose="020B0604030504040204" pitchFamily="34" charset="0"/>
                <a:ea typeface="Verdana" panose="020B0604030504040204" pitchFamily="34" charset="0"/>
                <a:cs typeface="Times New Roman" panose="02020603050405020304" pitchFamily="18" charset="0"/>
              </a:rPr>
              <a:t>, pentru continuarea îngrijirilor medicale</a:t>
            </a:r>
          </a:p>
          <a:p>
            <a:pPr algn="just">
              <a:spcBef>
                <a:spcPts val="500"/>
              </a:spcBef>
              <a:spcAft>
                <a:spcPts val="600"/>
              </a:spcAft>
              <a:buSzPts val="1200"/>
              <a:tabLst>
                <a:tab pos="270510" algn="l"/>
              </a:tabLst>
            </a:pPr>
            <a:endParaRPr lang="ro-RO" sz="600" dirty="0">
              <a:latin typeface="Verdana" panose="020B0604030504040204" pitchFamily="34" charset="0"/>
              <a:ea typeface="Verdana" panose="020B0604030504040204" pitchFamily="34" charset="0"/>
              <a:cs typeface="Times New Roman" panose="02020603050405020304" pitchFamily="18" charset="0"/>
            </a:endParaRPr>
          </a:p>
          <a:p>
            <a:pPr marL="358775" indent="-358775" algn="just">
              <a:spcBef>
                <a:spcPts val="500"/>
              </a:spcBef>
              <a:spcAft>
                <a:spcPts val="600"/>
              </a:spcAft>
              <a:buSzPts val="1200"/>
              <a:buFont typeface="Wingdings" panose="05000000000000000000" pitchFamily="2" charset="2"/>
              <a:buChar char=""/>
              <a:tabLst>
                <a:tab pos="270510" algn="l"/>
              </a:tabLst>
            </a:pPr>
            <a:r>
              <a:rPr lang="ro-RO" b="1" dirty="0">
                <a:latin typeface="Verdana" panose="020B0604030504040204" pitchFamily="34" charset="0"/>
                <a:ea typeface="Verdana" panose="020B0604030504040204" pitchFamily="34" charset="0"/>
                <a:cs typeface="Times New Roman" panose="02020603050405020304" pitchFamily="18" charset="0"/>
              </a:rPr>
              <a:t>Stingere incendiu </a:t>
            </a:r>
            <a:r>
              <a:rPr lang="ro-RO" dirty="0">
                <a:latin typeface="Verdana" panose="020B0604030504040204" pitchFamily="34" charset="0"/>
                <a:ea typeface="Verdana" panose="020B0604030504040204" pitchFamily="34" charset="0"/>
                <a:cs typeface="Times New Roman" panose="02020603050405020304" pitchFamily="18" charset="0"/>
              </a:rPr>
              <a:t>- 73 aruncări de apă, cu ajutorul elicopterului </a:t>
            </a:r>
            <a:r>
              <a:rPr lang="ro-RO" dirty="0" err="1">
                <a:latin typeface="Verdana" panose="020B0604030504040204" pitchFamily="34" charset="0"/>
                <a:ea typeface="Verdana" panose="020B0604030504040204" pitchFamily="34" charset="0"/>
                <a:cs typeface="Times New Roman" panose="02020603050405020304" pitchFamily="18" charset="0"/>
              </a:rPr>
              <a:t>multi</a:t>
            </a:r>
            <a:r>
              <a:rPr lang="ro-RO" dirty="0">
                <a:latin typeface="Verdana" panose="020B0604030504040204" pitchFamily="34" charset="0"/>
                <a:ea typeface="Verdana" panose="020B0604030504040204" pitchFamily="34" charset="0"/>
                <a:cs typeface="Times New Roman" panose="02020603050405020304" pitchFamily="18" charset="0"/>
              </a:rPr>
              <a:t>-rol Black </a:t>
            </a:r>
            <a:r>
              <a:rPr lang="ro-RO" dirty="0" err="1">
                <a:latin typeface="Verdana" panose="020B0604030504040204" pitchFamily="34" charset="0"/>
                <a:ea typeface="Verdana" panose="020B0604030504040204" pitchFamily="34" charset="0"/>
                <a:cs typeface="Times New Roman" panose="02020603050405020304" pitchFamily="18" charset="0"/>
              </a:rPr>
              <a:t>Hawk</a:t>
            </a:r>
            <a:r>
              <a:rPr lang="ro-RO" dirty="0">
                <a:latin typeface="Verdana" panose="020B0604030504040204" pitchFamily="34" charset="0"/>
                <a:ea typeface="Verdana" panose="020B0604030504040204" pitchFamily="34" charset="0"/>
                <a:cs typeface="Times New Roman" panose="02020603050405020304" pitchFamily="18" charset="0"/>
              </a:rPr>
              <a:t>, în vederea stingerii incendiului din munții Almăjului, jud. MH, care a afectat Parcul Național Porțile de Fier</a:t>
            </a:r>
          </a:p>
        </p:txBody>
      </p:sp>
      <p:sp>
        <p:nvSpPr>
          <p:cNvPr id="23" name="Rectangle 22">
            <a:extLst>
              <a:ext uri="{FF2B5EF4-FFF2-40B4-BE49-F238E27FC236}">
                <a16:creationId xmlns="" xmlns:a16="http://schemas.microsoft.com/office/drawing/2014/main" id="{41A6FEBF-6135-4CDE-9C30-5AB1FF3EBE6E}"/>
              </a:ext>
            </a:extLst>
          </p:cNvPr>
          <p:cNvSpPr/>
          <p:nvPr/>
        </p:nvSpPr>
        <p:spPr>
          <a:xfrm>
            <a:off x="2776606" y="4537939"/>
            <a:ext cx="6096000" cy="246221"/>
          </a:xfrm>
          <a:prstGeom prst="rect">
            <a:avLst/>
          </a:prstGeom>
        </p:spPr>
        <p:txBody>
          <a:bodyPr>
            <a:spAutoFit/>
          </a:bodyPr>
          <a:lstStyle/>
          <a:p>
            <a:pPr indent="381000" algn="just">
              <a:spcAft>
                <a:spcPts val="0"/>
              </a:spcAft>
            </a:pPr>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0908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71024" y="-15482"/>
            <a:ext cx="11211489" cy="6857999"/>
          </a:xfrm>
          <a:prstGeom prst="rect">
            <a:avLst/>
          </a:prstGeom>
        </p:spPr>
      </p:pic>
      <p:pic>
        <p:nvPicPr>
          <p:cNvPr id="9" name="Picture 8"/>
          <p:cNvPicPr>
            <a:picLocks noChangeAspect="1"/>
          </p:cNvPicPr>
          <p:nvPr/>
        </p:nvPicPr>
        <p:blipFill rotWithShape="1">
          <a:blip r:embed="rId4"/>
          <a:srcRect l="30875" t="48836" r="65383" b="46833"/>
          <a:stretch/>
        </p:blipFill>
        <p:spPr>
          <a:xfrm>
            <a:off x="1293394" y="543456"/>
            <a:ext cx="3673944" cy="643689"/>
          </a:xfrm>
          <a:prstGeom prst="rect">
            <a:avLst/>
          </a:prstGeom>
        </p:spPr>
      </p:pic>
      <p:sp>
        <p:nvSpPr>
          <p:cNvPr id="5" name="TextBox 4"/>
          <p:cNvSpPr txBox="1"/>
          <p:nvPr/>
        </p:nvSpPr>
        <p:spPr>
          <a:xfrm>
            <a:off x="1454128" y="614977"/>
            <a:ext cx="3535580" cy="400110"/>
          </a:xfrm>
          <a:prstGeom prst="rect">
            <a:avLst/>
          </a:prstGeom>
          <a:noFill/>
        </p:spPr>
        <p:txBody>
          <a:bodyPr wrap="square" rtlCol="0">
            <a:spAutoFit/>
          </a:bodyPr>
          <a:lstStyle/>
          <a:p>
            <a:r>
              <a:rPr lang="ro-RO" sz="2000" b="1" dirty="0">
                <a:solidFill>
                  <a:prstClr val="white"/>
                </a:solidFill>
                <a:latin typeface="RijksoverheidSansWebText" panose="020B0503040202060203" pitchFamily="34" charset="0"/>
                <a:ea typeface="RijksoverheidSansWebText" panose="020B0503040202060203" pitchFamily="34" charset="0"/>
              </a:rPr>
              <a:t>Realizări instituționale</a:t>
            </a:r>
            <a:endParaRPr lang="en-US" sz="2000" dirty="0">
              <a:solidFill>
                <a:prstClr val="black">
                  <a:lumMod val="75000"/>
                  <a:lumOff val="25000"/>
                </a:prstClr>
              </a:solidFill>
              <a:latin typeface="RijksoverheidSansWebText" panose="020B0503040202060203" pitchFamily="34" charset="0"/>
              <a:ea typeface="RijksoverheidSansWebText" panose="020B0503040202060203" pitchFamily="34" charset="0"/>
            </a:endParaRPr>
          </a:p>
        </p:txBody>
      </p:sp>
      <p:pic>
        <p:nvPicPr>
          <p:cNvPr id="13" name="Picture 12"/>
          <p:cNvPicPr>
            <a:picLocks noChangeAspect="1"/>
          </p:cNvPicPr>
          <p:nvPr/>
        </p:nvPicPr>
        <p:blipFill rotWithShape="1">
          <a:blip r:embed="rId5">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15482"/>
            <a:ext cx="1293394" cy="6873482"/>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144829" y="-15482"/>
            <a:ext cx="1360054" cy="6859602"/>
          </a:xfrm>
          <a:prstGeom prst="rect">
            <a:avLst/>
          </a:prstGeom>
        </p:spPr>
      </p:pic>
      <p:sp>
        <p:nvSpPr>
          <p:cNvPr id="15" name="TextBox 14"/>
          <p:cNvSpPr txBox="1"/>
          <p:nvPr/>
        </p:nvSpPr>
        <p:spPr>
          <a:xfrm>
            <a:off x="1364299" y="1751158"/>
            <a:ext cx="7292495"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Securitate, siguranță și servicii publice de calitate</a:t>
            </a:r>
          </a:p>
        </p:txBody>
      </p:sp>
      <p:graphicFrame>
        <p:nvGraphicFramePr>
          <p:cNvPr id="2" name="Diagram 1"/>
          <p:cNvGraphicFramePr/>
          <p:nvPr>
            <p:extLst>
              <p:ext uri="{D42A27DB-BD31-4B8C-83A1-F6EECF244321}">
                <p14:modId xmlns:p14="http://schemas.microsoft.com/office/powerpoint/2010/main" val="3872098157"/>
              </p:ext>
            </p:extLst>
          </p:nvPr>
        </p:nvGraphicFramePr>
        <p:xfrm>
          <a:off x="1517247" y="2460900"/>
          <a:ext cx="4651513" cy="32074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Picture 15" descr="\\dgmo.local\dfs-dgmo\LOGO &amp; FOTO\mai-stema_PNG.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71497" y="306512"/>
            <a:ext cx="565997" cy="723878"/>
          </a:xfrm>
          <a:prstGeom prst="rect">
            <a:avLst/>
          </a:prstGeom>
          <a:noFill/>
          <a:ln>
            <a:noFill/>
          </a:ln>
        </p:spPr>
      </p:pic>
      <p:sp>
        <p:nvSpPr>
          <p:cNvPr id="18" name="TextBox 17"/>
          <p:cNvSpPr txBox="1"/>
          <p:nvPr/>
        </p:nvSpPr>
        <p:spPr>
          <a:xfrm>
            <a:off x="-1" y="3414319"/>
            <a:ext cx="1304579"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12"/>
          <a:stretch>
            <a:fillRect/>
          </a:stretch>
        </p:blipFill>
        <p:spPr>
          <a:xfrm>
            <a:off x="11144830" y="3429000"/>
            <a:ext cx="1382424" cy="292633"/>
          </a:xfrm>
          <a:prstGeom prst="rect">
            <a:avLst/>
          </a:prstGeom>
        </p:spPr>
      </p:pic>
      <p:sp>
        <p:nvSpPr>
          <p:cNvPr id="3" name="TextBox 2"/>
          <p:cNvSpPr txBox="1"/>
          <p:nvPr/>
        </p:nvSpPr>
        <p:spPr>
          <a:xfrm>
            <a:off x="5422180" y="150629"/>
            <a:ext cx="5454055" cy="1529008"/>
          </a:xfrm>
          <a:prstGeom prst="rect">
            <a:avLst/>
          </a:prstGeom>
          <a:noFill/>
        </p:spPr>
        <p:txBody>
          <a:bodyPr wrap="square" rtlCol="0">
            <a:spAutoFit/>
          </a:bodyPr>
          <a:lstStyle/>
          <a:p>
            <a:pPr algn="just">
              <a:lnSpc>
                <a:spcPct val="150000"/>
              </a:lnSpc>
            </a:pPr>
            <a:r>
              <a:rPr lang="ro-RO" sz="1600" b="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ROMÂNIA - stat sigur, MAI – aport deosebit  la construirea unui spațiu european de securitate, furnizor de securitate în plan regional</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A8A3720D-73DE-E52B-B474-E406F004DAD0}"/>
              </a:ext>
            </a:extLst>
          </p:cNvPr>
          <p:cNvSpPr>
            <a:spLocks noGrp="1"/>
          </p:cNvSpPr>
          <p:nvPr>
            <p:ph type="sldNum" sz="quarter" idx="12"/>
          </p:nvPr>
        </p:nvSpPr>
        <p:spPr>
          <a:xfrm>
            <a:off x="8177776" y="6284324"/>
            <a:ext cx="2743200" cy="365125"/>
          </a:xfrm>
        </p:spPr>
        <p:txBody>
          <a:bodyPr/>
          <a:lstStyle/>
          <a:p>
            <a:fld id="{FA8F5E2F-E904-4C27-AF03-1FE657AA8282}" type="slidenum">
              <a:rPr lang="nl-NL" sz="1600" smtClean="0"/>
              <a:t>2</a:t>
            </a:fld>
            <a:endParaRPr lang="nl-NL" sz="1600" dirty="0"/>
          </a:p>
        </p:txBody>
      </p:sp>
      <p:sp>
        <p:nvSpPr>
          <p:cNvPr id="7" name="TextBox 6">
            <a:extLst>
              <a:ext uri="{FF2B5EF4-FFF2-40B4-BE49-F238E27FC236}">
                <a16:creationId xmlns="" xmlns:a16="http://schemas.microsoft.com/office/drawing/2014/main" id="{31A6DF09-4E92-730F-9DAF-718E71A53558}"/>
              </a:ext>
            </a:extLst>
          </p:cNvPr>
          <p:cNvSpPr txBox="1"/>
          <p:nvPr/>
        </p:nvSpPr>
        <p:spPr>
          <a:xfrm>
            <a:off x="5422180" y="3975203"/>
            <a:ext cx="5268534" cy="1865382"/>
          </a:xfrm>
          <a:prstGeom prst="rect">
            <a:avLst/>
          </a:prstGeom>
          <a:noFill/>
        </p:spPr>
        <p:txBody>
          <a:bodyPr wrap="square">
            <a:spAutoFit/>
          </a:bodyPr>
          <a:lstStyle/>
          <a:p>
            <a:pPr marL="457200" algn="just">
              <a:lnSpc>
                <a:spcPct val="107000"/>
              </a:lnSpc>
              <a:spcBef>
                <a:spcPts val="500"/>
              </a:spcBef>
              <a:spcAft>
                <a:spcPts val="600"/>
              </a:spcAft>
              <a:tabLst>
                <a:tab pos="5581015" algn="l"/>
                <a:tab pos="6210935" algn="l"/>
              </a:tabLst>
            </a:pPr>
            <a:r>
              <a:rPr lang="ro-RO" sz="1400" b="1" dirty="0">
                <a:latin typeface="Verdana" panose="020B0604030504040204" pitchFamily="34" charset="0"/>
                <a:ea typeface="Times New Roman" panose="02020603050405020304" pitchFamily="18" charset="0"/>
                <a:cs typeface="Times New Roman" panose="02020603050405020304" pitchFamily="18" charset="0"/>
              </a:rPr>
              <a:t>52% dintre cetățeni au încredere în poliție, </a:t>
            </a:r>
            <a:r>
              <a:rPr lang="ro-RO" sz="1400" dirty="0">
                <a:latin typeface="Verdana" panose="020B0604030504040204" pitchFamily="34" charset="0"/>
                <a:ea typeface="Times New Roman" panose="02020603050405020304" pitchFamily="18" charset="0"/>
                <a:cs typeface="Times New Roman" panose="02020603050405020304" pitchFamily="18" charset="0"/>
              </a:rPr>
              <a:t>conform Sondajului </a:t>
            </a:r>
            <a:r>
              <a:rPr lang="ro-RO" sz="1400" dirty="0" err="1">
                <a:latin typeface="Verdana" panose="020B0604030504040204" pitchFamily="34" charset="0"/>
                <a:ea typeface="Times New Roman" panose="02020603050405020304" pitchFamily="18" charset="0"/>
                <a:cs typeface="Times New Roman" panose="02020603050405020304" pitchFamily="18" charset="0"/>
              </a:rPr>
              <a:t>Eurobarometru</a:t>
            </a:r>
            <a:r>
              <a:rPr lang="ro-RO" sz="1400" dirty="0">
                <a:latin typeface="Verdana" panose="020B0604030504040204" pitchFamily="34" charset="0"/>
                <a:ea typeface="Times New Roman" panose="02020603050405020304" pitchFamily="18" charset="0"/>
                <a:cs typeface="Times New Roman" panose="02020603050405020304" pitchFamily="18" charset="0"/>
              </a:rPr>
              <a:t> Standard 101, realizat în perioada aprilie - mai 2024, în creștere </a:t>
            </a:r>
            <a:r>
              <a:rPr lang="ro-RO" sz="1400">
                <a:latin typeface="Verdana" panose="020B0604030504040204" pitchFamily="34" charset="0"/>
                <a:ea typeface="Times New Roman" panose="02020603050405020304" pitchFamily="18" charset="0"/>
                <a:cs typeface="Times New Roman" panose="02020603050405020304" pitchFamily="18" charset="0"/>
              </a:rPr>
              <a:t>cu +5% </a:t>
            </a:r>
            <a:r>
              <a:rPr lang="ro-RO" sz="1400" dirty="0">
                <a:latin typeface="Verdana" panose="020B0604030504040204" pitchFamily="34" charset="0"/>
                <a:ea typeface="Times New Roman" panose="02020603050405020304" pitchFamily="18" charset="0"/>
                <a:cs typeface="Times New Roman" panose="02020603050405020304" pitchFamily="18" charset="0"/>
              </a:rPr>
              <a:t>față de cel realizat în perioada mai - iunie 2023</a:t>
            </a:r>
            <a:r>
              <a:rPr lang="ro-RO" sz="1050" dirty="0">
                <a:latin typeface="Calibri" panose="020F0502020204030204" pitchFamily="34" charset="0"/>
                <a:ea typeface="Times New Roman" panose="02020603050405020304" pitchFamily="18" charset="0"/>
                <a:cs typeface="Times New Roman" panose="02020603050405020304" pitchFamily="18" charset="0"/>
              </a:rPr>
              <a:t> </a:t>
            </a:r>
          </a:p>
          <a:p>
            <a:pPr marL="457200" algn="just">
              <a:lnSpc>
                <a:spcPct val="107000"/>
              </a:lnSpc>
              <a:spcBef>
                <a:spcPts val="500"/>
              </a:spcBef>
              <a:spcAft>
                <a:spcPts val="600"/>
              </a:spcAft>
              <a:tabLst>
                <a:tab pos="5581015" algn="l"/>
                <a:tab pos="6210935" algn="l"/>
              </a:tabLst>
            </a:pPr>
            <a:r>
              <a:rPr lang="ro-RO" sz="1000" dirty="0">
                <a:effectLst/>
                <a:latin typeface="Verdana" panose="020B0604030504040204" pitchFamily="34" charset="0"/>
                <a:ea typeface="Times New Roman" panose="02020603050405020304" pitchFamily="18" charset="0"/>
                <a:cs typeface="Calibri" panose="020F0502020204030204" pitchFamily="34" charset="0"/>
              </a:rPr>
              <a:t>volumul eșantionului: 1.038 de persoane, reprezentativ pentru populația României cu vârsta peste 15 ani; mod de aplicare a chestionarelor: aplicare față în față.</a:t>
            </a:r>
            <a:r>
              <a:rPr lang="ro-RO" sz="1000" dirty="0">
                <a:highlight>
                  <a:srgbClr val="FFFF00"/>
                </a:highlight>
                <a:latin typeface="Verdana" panose="020B0604030504040204" pitchFamily="34" charset="0"/>
                <a:ea typeface="Times New Roman" panose="02020603050405020304" pitchFamily="18" charset="0"/>
                <a:cs typeface="Times New Roman" panose="02020603050405020304" pitchFamily="18" charset="0"/>
              </a:rPr>
              <a:t> </a:t>
            </a:r>
            <a:endParaRPr lang="ro-RO" sz="10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523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Effect>
                      <a14:brightnessContrast bright="20000"/>
                    </a14:imgEffect>
                  </a14:imgLayer>
                </a14:imgProps>
              </a:ext>
            </a:extLst>
          </a:blip>
          <a:srcRect l="42556" t="29693" r="44184" b="53561"/>
          <a:stretch/>
        </p:blipFill>
        <p:spPr>
          <a:xfrm>
            <a:off x="360134" y="-27700"/>
            <a:ext cx="11233859" cy="6885700"/>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87185" t="13582" r="6226" b="20866"/>
          <a:stretch/>
        </p:blipFill>
        <p:spPr>
          <a:xfrm>
            <a:off x="11377427" y="1"/>
            <a:ext cx="1229836" cy="6857999"/>
          </a:xfrm>
          <a:prstGeom prst="rect">
            <a:avLst/>
          </a:prstGeom>
        </p:spPr>
      </p:pic>
      <p:pic>
        <p:nvPicPr>
          <p:cNvPr id="16" name="Picture 15" descr="\\dgmo.local\dfs-dgmo\LOGO &amp; FOTO\mai-stema_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93993" y="323571"/>
            <a:ext cx="565997" cy="723878"/>
          </a:xfrm>
          <a:prstGeom prst="rect">
            <a:avLst/>
          </a:prstGeom>
          <a:noFill/>
          <a:ln>
            <a:noFill/>
          </a:ln>
        </p:spPr>
      </p:pic>
      <p:sp>
        <p:nvSpPr>
          <p:cNvPr id="18" name="TextBox 17"/>
          <p:cNvSpPr txBox="1"/>
          <p:nvPr/>
        </p:nvSpPr>
        <p:spPr>
          <a:xfrm>
            <a:off x="8001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7"/>
          <a:stretch>
            <a:fillRect/>
          </a:stretch>
        </p:blipFill>
        <p:spPr>
          <a:xfrm>
            <a:off x="11377427" y="3414319"/>
            <a:ext cx="1229836" cy="292633"/>
          </a:xfrm>
          <a:prstGeom prst="rect">
            <a:avLst/>
          </a:prstGeom>
        </p:spPr>
      </p:pic>
      <p:sp>
        <p:nvSpPr>
          <p:cNvPr id="2" name="Slide Number Placeholder 1">
            <a:extLst>
              <a:ext uri="{FF2B5EF4-FFF2-40B4-BE49-F238E27FC236}">
                <a16:creationId xmlns="" xmlns:a16="http://schemas.microsoft.com/office/drawing/2014/main" id="{BE0F03C6-8DE6-EF8A-1695-055068C24B7B}"/>
              </a:ext>
            </a:extLst>
          </p:cNvPr>
          <p:cNvSpPr>
            <a:spLocks noGrp="1"/>
          </p:cNvSpPr>
          <p:nvPr>
            <p:ph type="sldNum" sz="quarter" idx="12"/>
          </p:nvPr>
        </p:nvSpPr>
        <p:spPr>
          <a:xfrm>
            <a:off x="8419163" y="6349141"/>
            <a:ext cx="2743200" cy="365125"/>
          </a:xfrm>
        </p:spPr>
        <p:txBody>
          <a:bodyPr/>
          <a:lstStyle/>
          <a:p>
            <a:fld id="{FA8F5E2F-E904-4C27-AF03-1FE657AA8282}" type="slidenum">
              <a:rPr lang="nl-NL" sz="1600" smtClean="0"/>
              <a:t>20</a:t>
            </a:fld>
            <a:endParaRPr lang="nl-NL" dirty="0"/>
          </a:p>
        </p:txBody>
      </p:sp>
      <p:sp>
        <p:nvSpPr>
          <p:cNvPr id="3" name="TextBox 2"/>
          <p:cNvSpPr txBox="1"/>
          <p:nvPr/>
        </p:nvSpPr>
        <p:spPr>
          <a:xfrm>
            <a:off x="1801033" y="536768"/>
            <a:ext cx="9468862" cy="276999"/>
          </a:xfrm>
          <a:prstGeom prst="rect">
            <a:avLst/>
          </a:prstGeom>
          <a:noFill/>
        </p:spPr>
        <p:txBody>
          <a:bodyPr wrap="square" rtlCol="0">
            <a:spAutoFit/>
          </a:bodyPr>
          <a:lstStyle/>
          <a:p>
            <a:pPr algn="just"/>
            <a:r>
              <a:rPr lang="ro-RO" sz="1200" b="1" dirty="0">
                <a:latin typeface="Verdana" panose="020B0604030504040204" pitchFamily="34" charset="0"/>
                <a:ea typeface="Verdana" panose="020B0604030504040204" pitchFamily="34" charset="0"/>
              </a:rPr>
              <a:t>MAI are alocate pentru investiții peste 778 milioane lei. </a:t>
            </a:r>
          </a:p>
        </p:txBody>
      </p:sp>
      <p:sp>
        <p:nvSpPr>
          <p:cNvPr id="4" name="TextBox 3">
            <a:extLst>
              <a:ext uri="{FF2B5EF4-FFF2-40B4-BE49-F238E27FC236}">
                <a16:creationId xmlns="" xmlns:a16="http://schemas.microsoft.com/office/drawing/2014/main" id="{0AA9F915-FA04-B9AF-CED4-FDEEC7402BD7}"/>
              </a:ext>
            </a:extLst>
          </p:cNvPr>
          <p:cNvSpPr txBox="1"/>
          <p:nvPr/>
        </p:nvSpPr>
        <p:spPr>
          <a:xfrm>
            <a:off x="1653528" y="95905"/>
            <a:ext cx="7292495"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Resurse financiare și logistice</a:t>
            </a:r>
            <a:endParaRPr lang="en-US" b="1" dirty="0">
              <a:solidFill>
                <a:srgbClr val="2F4582"/>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 xmlns:a16="http://schemas.microsoft.com/office/drawing/2014/main" id="{71C420EF-5C56-4051-BCB5-C0EB966337FE}"/>
              </a:ext>
            </a:extLst>
          </p:cNvPr>
          <p:cNvSpPr txBox="1"/>
          <p:nvPr/>
        </p:nvSpPr>
        <p:spPr>
          <a:xfrm>
            <a:off x="7116891" y="912588"/>
            <a:ext cx="4264983" cy="2412968"/>
          </a:xfrm>
          <a:prstGeom prst="rect">
            <a:avLst/>
          </a:prstGeom>
          <a:noFill/>
        </p:spPr>
        <p:txBody>
          <a:bodyPr wrap="square">
            <a:spAutoFit/>
          </a:bodyPr>
          <a:lstStyle/>
          <a:p>
            <a:pPr algn="just">
              <a:lnSpc>
                <a:spcPct val="115000"/>
              </a:lnSpc>
              <a:spcBef>
                <a:spcPts val="500"/>
              </a:spcBef>
              <a:spcAft>
                <a:spcPts val="600"/>
              </a:spcAft>
            </a:pPr>
            <a:r>
              <a:rPr lang="ro-RO"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Au fost achiziționate: </a:t>
            </a:r>
            <a:endParaRPr lang="ro-RO" sz="1200" b="1" dirty="0">
              <a:solidFill>
                <a:srgbClr val="000000"/>
              </a:solidFill>
              <a:effectLst/>
              <a:highlight>
                <a:srgbClr val="FFFF00"/>
              </a:highlight>
              <a:latin typeface="Verdana" panose="020B0604030504040204" pitchFamily="34" charset="0"/>
              <a:ea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q"/>
            </a:pPr>
            <a:r>
              <a:rPr lang="ro-RO"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m</a:t>
            </a:r>
            <a:r>
              <a:rPr lang="ro-RO"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ijloace de mobilitate și mijloace de protecție </a:t>
            </a:r>
          </a:p>
          <a:p>
            <a:pPr marL="171450" indent="-171450" algn="just">
              <a:buFont typeface="Wingdings" panose="05000000000000000000" pitchFamily="2" charset="2"/>
              <a:buChar char="q"/>
            </a:pPr>
            <a:r>
              <a:rPr lang="ro-RO"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aparate pentru măsurarea vitezei, </a:t>
            </a:r>
            <a:r>
              <a:rPr lang="ro-RO" sz="12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etilometre</a:t>
            </a:r>
            <a:r>
              <a:rPr lang="ro-RO"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echipamente de testare și identificare a drogurilor, scanere mobile și dispozitive de detecție, echipamente inspecție compartimente ascunse în mijloace de transport, sisteme de cercetare la fața locului, stații de comunicații portabile, dispozitive electronice de supraveghere etc.</a:t>
            </a:r>
          </a:p>
          <a:p>
            <a:pPr marL="171450" indent="-171450" algn="just">
              <a:buFont typeface="Wingdings" panose="05000000000000000000" pitchFamily="2" charset="2"/>
              <a:buChar char="q"/>
            </a:pPr>
            <a:r>
              <a:rPr lang="ro-RO" sz="1200" dirty="0">
                <a:effectLst/>
                <a:latin typeface="Verdana" panose="020B0604030504040204" pitchFamily="34" charset="0"/>
                <a:ea typeface="Calibri" panose="020F0502020204030204" pitchFamily="34" charset="0"/>
                <a:cs typeface="Times New Roman" panose="02020603050405020304" pitchFamily="18" charset="0"/>
              </a:rPr>
              <a:t>mijloace tehnice pentru </a:t>
            </a:r>
            <a:r>
              <a:rPr lang="ro-RO" sz="1200" dirty="0" err="1">
                <a:effectLst/>
                <a:latin typeface="Verdana" panose="020B0604030504040204" pitchFamily="34" charset="0"/>
                <a:ea typeface="Calibri" panose="020F0502020204030204" pitchFamily="34" charset="0"/>
                <a:cs typeface="Times New Roman" panose="02020603050405020304" pitchFamily="18" charset="0"/>
              </a:rPr>
              <a:t>intervenţie</a:t>
            </a:r>
            <a:r>
              <a:rPr lang="ro-RO" sz="1200" dirty="0">
                <a:effectLst/>
                <a:latin typeface="Verdana" panose="020B0604030504040204" pitchFamily="34" charset="0"/>
                <a:ea typeface="Calibri" panose="020F0502020204030204" pitchFamily="34" charset="0"/>
                <a:cs typeface="Times New Roman" panose="02020603050405020304" pitchFamily="18" charset="0"/>
              </a:rPr>
              <a:t> în </a:t>
            </a:r>
            <a:r>
              <a:rPr lang="ro-RO" sz="1200" dirty="0" err="1">
                <a:effectLst/>
                <a:latin typeface="Verdana" panose="020B0604030504040204" pitchFamily="34" charset="0"/>
                <a:ea typeface="Calibri" panose="020F0502020204030204" pitchFamily="34" charset="0"/>
                <a:cs typeface="Times New Roman" panose="02020603050405020304" pitchFamily="18" charset="0"/>
              </a:rPr>
              <a:t>situaţii</a:t>
            </a:r>
            <a:r>
              <a:rPr lang="ro-RO" sz="1200" dirty="0">
                <a:effectLst/>
                <a:latin typeface="Verdana" panose="020B0604030504040204" pitchFamily="34" charset="0"/>
                <a:ea typeface="Calibri" panose="020F0502020204030204" pitchFamily="34" charset="0"/>
                <a:cs typeface="Times New Roman" panose="02020603050405020304" pitchFamily="18" charset="0"/>
              </a:rPr>
              <a:t> de </a:t>
            </a:r>
            <a:r>
              <a:rPr lang="ro-RO" sz="1200" dirty="0" err="1">
                <a:effectLst/>
                <a:latin typeface="Verdana" panose="020B0604030504040204" pitchFamily="34" charset="0"/>
                <a:ea typeface="Calibri" panose="020F0502020204030204" pitchFamily="34" charset="0"/>
                <a:cs typeface="Times New Roman" panose="02020603050405020304" pitchFamily="18" charset="0"/>
              </a:rPr>
              <a:t>urgenţă</a:t>
            </a:r>
            <a:r>
              <a:rPr lang="ro-RO" sz="1200" dirty="0">
                <a:effectLst/>
                <a:latin typeface="Verdana" panose="020B0604030504040204" pitchFamily="34" charset="0"/>
                <a:ea typeface="Calibri" panose="020F0502020204030204" pitchFamily="34" charset="0"/>
                <a:cs typeface="Times New Roman" panose="02020603050405020304" pitchFamily="18" charset="0"/>
              </a:rPr>
              <a:t>, în valoare de peste 66 milioane lei, prin p</a:t>
            </a:r>
            <a:r>
              <a:rPr lang="ro-RO" sz="1100" dirty="0">
                <a:latin typeface="Verdana" panose="020B0604030504040204" pitchFamily="34" charset="0"/>
                <a:ea typeface="Calibri" panose="020F0502020204030204" pitchFamily="34" charset="0"/>
                <a:cs typeface="Times New Roman" panose="02020603050405020304" pitchFamily="18" charset="0"/>
              </a:rPr>
              <a:t>roiectul Viziune 2020 (ETAPA 2).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 xmlns:a16="http://schemas.microsoft.com/office/drawing/2014/main" id="{799AB9D7-2EB7-0462-711E-716B1BE95BA2}"/>
              </a:ext>
            </a:extLst>
          </p:cNvPr>
          <p:cNvSpPr txBox="1"/>
          <p:nvPr/>
        </p:nvSpPr>
        <p:spPr>
          <a:xfrm>
            <a:off x="1520471" y="3060183"/>
            <a:ext cx="5600867" cy="708271"/>
          </a:xfrm>
          <a:prstGeom prst="rect">
            <a:avLst/>
          </a:prstGeom>
          <a:noFill/>
        </p:spPr>
        <p:txBody>
          <a:bodyPr wrap="square">
            <a:spAutoFit/>
          </a:bodyPr>
          <a:lstStyle/>
          <a:p>
            <a:pPr algn="just">
              <a:lnSpc>
                <a:spcPct val="115000"/>
              </a:lnSpc>
              <a:spcBef>
                <a:spcPts val="500"/>
              </a:spcBef>
              <a:spcAft>
                <a:spcPts val="600"/>
              </a:spcAft>
            </a:pPr>
            <a:r>
              <a:rPr lang="ro-RO" sz="1200" dirty="0">
                <a:latin typeface="Verdana" panose="020B0604030504040204" pitchFamily="34" charset="0"/>
                <a:ea typeface="Verdana" panose="020B0604030504040204" pitchFamily="34" charset="0"/>
                <a:cs typeface="Times New Roman" panose="02020603050405020304" pitchFamily="18" charset="0"/>
              </a:rPr>
              <a:t>S</a:t>
            </a:r>
            <a:r>
              <a:rPr lang="ro-RO" sz="1200" dirty="0">
                <a:effectLst/>
                <a:latin typeface="Verdana" panose="020B0604030504040204" pitchFamily="34" charset="0"/>
                <a:ea typeface="Verdana" panose="020B0604030504040204" pitchFamily="34" charset="0"/>
                <a:cs typeface="Times New Roman" panose="02020603050405020304" pitchFamily="18" charset="0"/>
              </a:rPr>
              <a:t>-au realizat 21 recepții la terminarea lucrărilor pentru </a:t>
            </a:r>
            <a:r>
              <a:rPr lang="ro-RO" sz="1200" b="1" dirty="0">
                <a:effectLst/>
                <a:latin typeface="Verdana" panose="020B0604030504040204" pitchFamily="34" charset="0"/>
                <a:ea typeface="Verdana" panose="020B0604030504040204" pitchFamily="34" charset="0"/>
                <a:cs typeface="Times New Roman" panose="02020603050405020304" pitchFamily="18" charset="0"/>
              </a:rPr>
              <a:t>obiective de investiții</a:t>
            </a:r>
            <a:r>
              <a:rPr lang="ro-RO" sz="1200" dirty="0">
                <a:latin typeface="Verdana" panose="020B0604030504040204" pitchFamily="34" charset="0"/>
                <a:ea typeface="Verdana" panose="020B0604030504040204" pitchFamily="34" charset="0"/>
                <a:cs typeface="Times New Roman" panose="02020603050405020304" pitchFamily="18" charset="0"/>
              </a:rPr>
              <a:t>, preconizându-se finalizarea altor 59 obiective p</a:t>
            </a:r>
            <a:r>
              <a:rPr lang="ro-RO" sz="1200" dirty="0">
                <a:effectLst/>
                <a:latin typeface="Verdana" panose="020B0604030504040204" pitchFamily="34" charset="0"/>
                <a:ea typeface="Verdana" panose="020B0604030504040204" pitchFamily="34" charset="0"/>
                <a:cs typeface="Times New Roman" panose="02020603050405020304" pitchFamily="18" charset="0"/>
              </a:rPr>
              <a:t>ână la finalul anului 2024. </a:t>
            </a:r>
          </a:p>
        </p:txBody>
      </p:sp>
      <p:sp>
        <p:nvSpPr>
          <p:cNvPr id="20" name="TextBox 19">
            <a:extLst>
              <a:ext uri="{FF2B5EF4-FFF2-40B4-BE49-F238E27FC236}">
                <a16:creationId xmlns="" xmlns:a16="http://schemas.microsoft.com/office/drawing/2014/main" id="{C232A750-2C86-48A7-ADE6-447E4BE6B191}"/>
              </a:ext>
            </a:extLst>
          </p:cNvPr>
          <p:cNvSpPr txBox="1"/>
          <p:nvPr/>
        </p:nvSpPr>
        <p:spPr>
          <a:xfrm>
            <a:off x="1677970" y="3740704"/>
            <a:ext cx="2603651"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Fonduri europene</a:t>
            </a:r>
            <a:endParaRPr lang="en-US" b="1" dirty="0">
              <a:solidFill>
                <a:srgbClr val="2F4582"/>
              </a:solidFill>
              <a:latin typeface="Verdana" panose="020B0604030504040204" pitchFamily="34" charset="0"/>
              <a:ea typeface="Verdana" panose="020B0604030504040204" pitchFamily="34" charset="0"/>
            </a:endParaRPr>
          </a:p>
        </p:txBody>
      </p:sp>
      <p:sp>
        <p:nvSpPr>
          <p:cNvPr id="21" name="TextBox 20">
            <a:extLst>
              <a:ext uri="{FF2B5EF4-FFF2-40B4-BE49-F238E27FC236}">
                <a16:creationId xmlns="" xmlns:a16="http://schemas.microsoft.com/office/drawing/2014/main" id="{D8B07827-3915-45FA-8368-ECF55C7D5627}"/>
              </a:ext>
            </a:extLst>
          </p:cNvPr>
          <p:cNvSpPr txBox="1"/>
          <p:nvPr/>
        </p:nvSpPr>
        <p:spPr>
          <a:xfrm>
            <a:off x="1654886" y="4086544"/>
            <a:ext cx="9453869" cy="523220"/>
          </a:xfrm>
          <a:prstGeom prst="rect">
            <a:avLst/>
          </a:prstGeom>
          <a:noFill/>
        </p:spPr>
        <p:txBody>
          <a:bodyPr wrap="square" rtlCol="0">
            <a:spAutoFit/>
          </a:bodyPr>
          <a:lstStyle/>
          <a:p>
            <a:pPr algn="just"/>
            <a:r>
              <a:rPr lang="ro-RO" sz="1400" b="1" dirty="0">
                <a:solidFill>
                  <a:srgbClr val="256EFF"/>
                </a:solidFill>
                <a:latin typeface="Verdana" panose="020B0604030504040204" pitchFamily="34" charset="0"/>
                <a:ea typeface="Verdana" panose="020B0604030504040204" pitchFamily="34" charset="0"/>
              </a:rPr>
              <a:t>182</a:t>
            </a:r>
            <a:r>
              <a:rPr lang="en-US" sz="1400" b="1" dirty="0">
                <a:solidFill>
                  <a:srgbClr val="256EFF"/>
                </a:solidFill>
                <a:latin typeface="Verdana" panose="020B0604030504040204" pitchFamily="34" charset="0"/>
                <a:ea typeface="Verdana" panose="020B0604030504040204" pitchFamily="34" charset="0"/>
              </a:rPr>
              <a:t> </a:t>
            </a:r>
            <a:r>
              <a:rPr lang="ro-RO" sz="1400" b="1" dirty="0">
                <a:solidFill>
                  <a:srgbClr val="256EFF"/>
                </a:solidFill>
                <a:latin typeface="Verdana" panose="020B0604030504040204" pitchFamily="34" charset="0"/>
                <a:ea typeface="Verdana" panose="020B0604030504040204" pitchFamily="34" charset="0"/>
              </a:rPr>
              <a:t>proiecte </a:t>
            </a:r>
            <a:r>
              <a:rPr lang="ro-RO" sz="1400" dirty="0">
                <a:latin typeface="Verdana" panose="020B0604030504040204" pitchFamily="34" charset="0"/>
                <a:ea typeface="Verdana" panose="020B0604030504040204" pitchFamily="34" charset="0"/>
              </a:rPr>
              <a:t>aflate</a:t>
            </a:r>
            <a:r>
              <a:rPr lang="ro-RO" sz="1400" b="1" dirty="0">
                <a:solidFill>
                  <a:srgbClr val="256EFF"/>
                </a:solidFill>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în implementare, finanțate din fonduri externe nerambursabile, în valoare de </a:t>
            </a:r>
            <a:r>
              <a:rPr lang="ro-RO" sz="1400" b="1" dirty="0">
                <a:solidFill>
                  <a:srgbClr val="256EFF"/>
                </a:solidFill>
                <a:latin typeface="Verdana" panose="020B0604030504040204" pitchFamily="34" charset="0"/>
                <a:ea typeface="Verdana" panose="020B0604030504040204" pitchFamily="34" charset="0"/>
              </a:rPr>
              <a:t>1,26 miliarde </a:t>
            </a:r>
            <a:r>
              <a:rPr lang="en-US" sz="1400" b="1" dirty="0">
                <a:solidFill>
                  <a:srgbClr val="256EFF"/>
                </a:solidFill>
                <a:latin typeface="Verdana" panose="020B0604030504040204" pitchFamily="34" charset="0"/>
                <a:ea typeface="Verdana" panose="020B0604030504040204" pitchFamily="34" charset="0"/>
              </a:rPr>
              <a:t>euro</a:t>
            </a:r>
            <a:r>
              <a:rPr lang="en-US" sz="1400" dirty="0">
                <a:latin typeface="Verdana" panose="020B0604030504040204" pitchFamily="34" charset="0"/>
                <a:ea typeface="Verdana" panose="020B0604030504040204" pitchFamily="34" charset="0"/>
              </a:rPr>
              <a:t>, din care:</a:t>
            </a:r>
          </a:p>
        </p:txBody>
      </p:sp>
      <p:sp>
        <p:nvSpPr>
          <p:cNvPr id="23" name="TextBox 22">
            <a:extLst>
              <a:ext uri="{FF2B5EF4-FFF2-40B4-BE49-F238E27FC236}">
                <a16:creationId xmlns="" xmlns:a16="http://schemas.microsoft.com/office/drawing/2014/main" id="{409167F3-CD3C-442C-A36A-5FC879F393C7}"/>
              </a:ext>
            </a:extLst>
          </p:cNvPr>
          <p:cNvSpPr txBox="1"/>
          <p:nvPr/>
        </p:nvSpPr>
        <p:spPr>
          <a:xfrm>
            <a:off x="8150491" y="4779434"/>
            <a:ext cx="2958264" cy="1874744"/>
          </a:xfrm>
          <a:prstGeom prst="rect">
            <a:avLst/>
          </a:prstGeom>
          <a:noFill/>
        </p:spPr>
        <p:txBody>
          <a:bodyPr wrap="square">
            <a:spAutoFit/>
          </a:bodyPr>
          <a:lstStyle/>
          <a:p>
            <a:pPr marL="171450" indent="-171450" algn="just">
              <a:lnSpc>
                <a:spcPct val="115000"/>
              </a:lnSpc>
              <a:spcBef>
                <a:spcPts val="500"/>
              </a:spcBef>
              <a:spcAft>
                <a:spcPts val="600"/>
              </a:spcAft>
              <a:buFont typeface="Wingdings" panose="05000000000000000000" pitchFamily="2" charset="2"/>
              <a:buChar char="q"/>
            </a:pPr>
            <a:r>
              <a:rPr lang="ro-RO" sz="11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contracte de finanțare semnate: 52 proiecte – 770 milioane euro</a:t>
            </a:r>
          </a:p>
          <a:p>
            <a:pPr marL="171450" indent="-171450" algn="just">
              <a:lnSpc>
                <a:spcPct val="115000"/>
              </a:lnSpc>
              <a:spcBef>
                <a:spcPts val="500"/>
              </a:spcBef>
              <a:spcAft>
                <a:spcPts val="600"/>
              </a:spcAft>
              <a:buFont typeface="Wingdings" panose="05000000000000000000" pitchFamily="2" charset="2"/>
              <a:buChar char="q"/>
            </a:pPr>
            <a:r>
              <a:rPr lang="ro-RO" sz="11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p</a:t>
            </a:r>
            <a:r>
              <a:rPr lang="ro-RO"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roiecte finalizate: 24 proiecte – 51 milioane euro</a:t>
            </a:r>
          </a:p>
          <a:p>
            <a:pPr marL="171450" indent="-171450" algn="just">
              <a:lnSpc>
                <a:spcPct val="115000"/>
              </a:lnSpc>
              <a:spcBef>
                <a:spcPts val="500"/>
              </a:spcBef>
              <a:spcAft>
                <a:spcPts val="600"/>
              </a:spcAft>
              <a:buFont typeface="Wingdings" panose="05000000000000000000" pitchFamily="2" charset="2"/>
              <a:buChar char="q"/>
            </a:pPr>
            <a:r>
              <a:rPr lang="ro-RO"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8 </a:t>
            </a:r>
            <a:r>
              <a:rPr lang="ro-RO" sz="1100" dirty="0">
                <a:latin typeface="Verdana" panose="020B0604030504040204" pitchFamily="34" charset="0"/>
                <a:ea typeface="Calibri" panose="020F0502020204030204" pitchFamily="34" charset="0"/>
                <a:cs typeface="Times New Roman" panose="02020603050405020304" pitchFamily="18" charset="0"/>
              </a:rPr>
              <a:t>proiecte </a:t>
            </a:r>
            <a:r>
              <a:rPr lang="ro-RO" sz="1100" dirty="0" err="1">
                <a:latin typeface="Verdana" panose="020B0604030504040204" pitchFamily="34" charset="0"/>
                <a:ea typeface="Calibri" panose="020F0502020204030204" pitchFamily="34" charset="0"/>
                <a:cs typeface="Times New Roman" panose="02020603050405020304" pitchFamily="18" charset="0"/>
              </a:rPr>
              <a:t>RescEU</a:t>
            </a:r>
            <a:r>
              <a:rPr lang="ro-RO" sz="1100" dirty="0">
                <a:latin typeface="Verdana" panose="020B0604030504040204" pitchFamily="34" charset="0"/>
                <a:ea typeface="Calibri" panose="020F0502020204030204" pitchFamily="34" charset="0"/>
                <a:cs typeface="Times New Roman" panose="02020603050405020304" pitchFamily="18" charset="0"/>
              </a:rPr>
              <a:t>, de peste 300 milioane euro</a:t>
            </a:r>
            <a:endParaRPr lang="ro-RO" sz="1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171450" indent="-171450" algn="just">
              <a:lnSpc>
                <a:spcPct val="115000"/>
              </a:lnSpc>
              <a:spcBef>
                <a:spcPts val="500"/>
              </a:spcBef>
              <a:spcAft>
                <a:spcPts val="600"/>
              </a:spcAft>
              <a:buFont typeface="Wingdings" panose="05000000000000000000" pitchFamily="2" charset="2"/>
              <a:buChar char="q"/>
            </a:pPr>
            <a:endParaRPr lang="ro-RO"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51CF83E4-0E79-4F62-8E5E-96B8C251491C}"/>
              </a:ext>
            </a:extLst>
          </p:cNvPr>
          <p:cNvPicPr>
            <a:picLocks noChangeAspect="1"/>
          </p:cNvPicPr>
          <p:nvPr/>
        </p:nvPicPr>
        <p:blipFill>
          <a:blip r:embed="rId8"/>
          <a:stretch>
            <a:fillRect/>
          </a:stretch>
        </p:blipFill>
        <p:spPr>
          <a:xfrm>
            <a:off x="1884848" y="4545890"/>
            <a:ext cx="5889022" cy="1895155"/>
          </a:xfrm>
          <a:prstGeom prst="rect">
            <a:avLst/>
          </a:prstGeom>
        </p:spPr>
      </p:pic>
      <p:pic>
        <p:nvPicPr>
          <p:cNvPr id="7" name="Picture 6">
            <a:extLst>
              <a:ext uri="{FF2B5EF4-FFF2-40B4-BE49-F238E27FC236}">
                <a16:creationId xmlns="" xmlns:a16="http://schemas.microsoft.com/office/drawing/2014/main" id="{25262D1F-A0BD-CA0A-BA3D-04DB3F2AA480}"/>
              </a:ext>
            </a:extLst>
          </p:cNvPr>
          <p:cNvPicPr>
            <a:picLocks noChangeAspect="1"/>
          </p:cNvPicPr>
          <p:nvPr/>
        </p:nvPicPr>
        <p:blipFill>
          <a:blip r:embed="rId9"/>
          <a:stretch>
            <a:fillRect/>
          </a:stretch>
        </p:blipFill>
        <p:spPr>
          <a:xfrm>
            <a:off x="1400926" y="983875"/>
            <a:ext cx="5747934" cy="1837611"/>
          </a:xfrm>
          <a:prstGeom prst="rect">
            <a:avLst/>
          </a:prstGeom>
        </p:spPr>
      </p:pic>
    </p:spTree>
    <p:extLst>
      <p:ext uri="{BB962C8B-B14F-4D97-AF65-F5344CB8AC3E}">
        <p14:creationId xmlns:p14="http://schemas.microsoft.com/office/powerpoint/2010/main" val="191179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575153" y="-42974"/>
            <a:ext cx="11233859" cy="6900974"/>
          </a:xfrm>
          <a:prstGeom prst="rect">
            <a:avLst/>
          </a:prstGeom>
          <a:ln>
            <a:solidFill>
              <a:srgbClr val="256EFF"/>
            </a:solidFill>
          </a:ln>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2545834" y="266050"/>
            <a:ext cx="7292495" cy="369332"/>
          </a:xfrm>
          <a:prstGeom prst="rect">
            <a:avLst/>
          </a:prstGeom>
          <a:noFill/>
        </p:spPr>
        <p:txBody>
          <a:bodyPr wrap="square" rtlCol="0">
            <a:spAutoFit/>
          </a:bodyPr>
          <a:lstStyle/>
          <a:p>
            <a:pPr algn="ctr"/>
            <a:r>
              <a:rPr lang="ro-RO" b="1" dirty="0">
                <a:solidFill>
                  <a:srgbClr val="2F4582"/>
                </a:solidFill>
                <a:latin typeface="Verdana" panose="020B0604030504040204" pitchFamily="34" charset="0"/>
                <a:ea typeface="Verdana" panose="020B0604030504040204" pitchFamily="34" charset="0"/>
              </a:rPr>
              <a:t>DIGITALIZARE</a:t>
            </a:r>
            <a:endParaRPr lang="en-US"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2" name="TextBox 1"/>
          <p:cNvSpPr txBox="1"/>
          <p:nvPr/>
        </p:nvSpPr>
        <p:spPr>
          <a:xfrm>
            <a:off x="1744668" y="740397"/>
            <a:ext cx="9017314" cy="1600438"/>
          </a:xfrm>
          <a:prstGeom prst="rect">
            <a:avLst/>
          </a:prstGeom>
          <a:noFill/>
        </p:spPr>
        <p:txBody>
          <a:bodyPr wrap="square" rtlCol="0">
            <a:spAutoFit/>
          </a:bodyPr>
          <a:lstStyle/>
          <a:p>
            <a:pPr marL="285750" indent="-285750" algn="just">
              <a:buFont typeface="Wingdings" panose="05000000000000000000" pitchFamily="2" charset="2"/>
              <a:buChar char="q"/>
            </a:pPr>
            <a:r>
              <a:rPr lang="ro-RO" sz="1400" b="1" dirty="0">
                <a:latin typeface="Verdana" panose="020B0604030504040204" pitchFamily="34" charset="0"/>
                <a:ea typeface="Verdana" panose="020B0604030504040204" pitchFamily="34" charset="0"/>
              </a:rPr>
              <a:t>HUB-</a:t>
            </a:r>
            <a:r>
              <a:rPr lang="ro-RO" sz="1400" b="1" dirty="0" err="1">
                <a:latin typeface="Verdana" panose="020B0604030504040204" pitchFamily="34" charset="0"/>
                <a:ea typeface="Verdana" panose="020B0604030504040204" pitchFamily="34" charset="0"/>
              </a:rPr>
              <a:t>ul</a:t>
            </a:r>
            <a:r>
              <a:rPr lang="ro-RO" sz="1400" b="1" dirty="0">
                <a:latin typeface="Verdana" panose="020B0604030504040204" pitchFamily="34" charset="0"/>
                <a:ea typeface="Verdana" panose="020B0604030504040204" pitchFamily="34" charset="0"/>
              </a:rPr>
              <a:t> de servicii al MAI – 12 servicii electronice furnizate și integrare cu sisteme ale altor autorități naționale (SICAP, Ghiseul.ro, SNIEP, </a:t>
            </a:r>
            <a:r>
              <a:rPr lang="ro-RO" sz="1400" b="1" dirty="0" err="1">
                <a:latin typeface="Verdana" panose="020B0604030504040204" pitchFamily="34" charset="0"/>
                <a:ea typeface="Verdana" panose="020B0604030504040204" pitchFamily="34" charset="0"/>
              </a:rPr>
              <a:t>Rocris</a:t>
            </a:r>
            <a:r>
              <a:rPr lang="ro-RO" sz="1400" b="1" dirty="0">
                <a:latin typeface="Verdana" panose="020B0604030504040204" pitchFamily="34" charset="0"/>
                <a:ea typeface="Verdana" panose="020B0604030504040204" pitchFamily="34" charset="0"/>
              </a:rPr>
              <a:t>, E-</a:t>
            </a:r>
            <a:r>
              <a:rPr lang="ro-RO" sz="1400" b="1" dirty="0" err="1">
                <a:latin typeface="Verdana" panose="020B0604030504040204" pitchFamily="34" charset="0"/>
                <a:ea typeface="Verdana" panose="020B0604030504040204" pitchFamily="34" charset="0"/>
              </a:rPr>
              <a:t>pass</a:t>
            </a:r>
            <a:r>
              <a:rPr lang="ro-RO" sz="1400" b="1" dirty="0">
                <a:latin typeface="Verdana" panose="020B0604030504040204" pitchFamily="34" charset="0"/>
                <a:ea typeface="Verdana" panose="020B0604030504040204" pitchFamily="34" charset="0"/>
              </a:rPr>
              <a:t>, Eva etc.) – peste 13 milioane accesări</a:t>
            </a:r>
          </a:p>
          <a:p>
            <a:pPr marL="285750" indent="-285750" algn="just">
              <a:buFont typeface="Wingdings" panose="05000000000000000000" pitchFamily="2" charset="2"/>
              <a:buChar char="q"/>
            </a:pPr>
            <a:endParaRPr lang="ro-RO" sz="700" b="1" dirty="0">
              <a:latin typeface="Verdana" panose="020B0604030504040204" pitchFamily="34" charset="0"/>
              <a:ea typeface="Verdana" panose="020B0604030504040204" pitchFamily="34" charset="0"/>
            </a:endParaRPr>
          </a:p>
          <a:p>
            <a:pPr algn="just"/>
            <a:r>
              <a:rPr lang="ro-RO" sz="1100" dirty="0">
                <a:latin typeface="Verdana" panose="020B0604030504040204" pitchFamily="34" charset="0"/>
                <a:ea typeface="Verdana" panose="020B0604030504040204" pitchFamily="34" charset="0"/>
              </a:rPr>
              <a:t>ex: </a:t>
            </a:r>
            <a:r>
              <a:rPr lang="ro-RO" sz="1100" i="1" dirty="0">
                <a:latin typeface="Verdana" panose="020B0604030504040204" pitchFamily="34" charset="0"/>
                <a:ea typeface="Verdana" panose="020B0604030504040204" pitchFamily="34" charset="0"/>
              </a:rPr>
              <a:t>verificare emitere permis de conducere la preschimbare/certificat înmatriculare, eliberarea apostilei pentru actele oficiale administrative, eliberarea online a certificatului de cazier judiciar, a istoricului de sancțiuni la regimul circulației rutiere, programarea online în vederea eliberării pașaportului, avize pentru documentații de urbanism și de amenajare a teritoriului</a:t>
            </a:r>
          </a:p>
          <a:p>
            <a:pPr marL="285750" indent="-285750" algn="just">
              <a:buFont typeface="Wingdings" panose="05000000000000000000" pitchFamily="2" charset="2"/>
              <a:buChar char="q"/>
            </a:pPr>
            <a:endParaRPr lang="ro-RO" sz="1400" dirty="0">
              <a:latin typeface="Verdana" panose="020B0604030504040204" pitchFamily="34" charset="0"/>
              <a:ea typeface="Verdana" panose="020B0604030504040204" pitchFamily="34" charset="0"/>
            </a:endParaRPr>
          </a:p>
        </p:txBody>
      </p:sp>
      <p:sp>
        <p:nvSpPr>
          <p:cNvPr id="3" name="TextBox 2"/>
          <p:cNvSpPr txBox="1"/>
          <p:nvPr/>
        </p:nvSpPr>
        <p:spPr>
          <a:xfrm>
            <a:off x="1782402" y="2053296"/>
            <a:ext cx="9101475" cy="2708434"/>
          </a:xfrm>
          <a:prstGeom prst="rect">
            <a:avLst/>
          </a:prstGeom>
          <a:noFill/>
        </p:spPr>
        <p:txBody>
          <a:bodyPr wrap="square" rtlCol="0">
            <a:spAutoFit/>
          </a:bodyPr>
          <a:lstStyle/>
          <a:p>
            <a:pPr algn="just"/>
            <a:endParaRPr lang="en-US" sz="16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400" dirty="0">
                <a:latin typeface="Verdana" panose="020B0604030504040204" pitchFamily="34" charset="0"/>
                <a:ea typeface="Verdana" panose="020B0604030504040204" pitchFamily="34" charset="0"/>
              </a:rPr>
              <a:t>Operaționalizarea etapizată a SIIEASC – nivel central operațional 100%, 2.145 UAT-uri operaționale, peste 190.000  de dosare preluate electronic</a:t>
            </a:r>
          </a:p>
          <a:p>
            <a:pPr marL="171450" indent="-171450" algn="just">
              <a:buFont typeface="Wingdings" panose="05000000000000000000" pitchFamily="2" charset="2"/>
              <a:buChar char="q"/>
            </a:pPr>
            <a:endParaRPr lang="ro-RO" sz="1400" b="1" dirty="0">
              <a:solidFill>
                <a:srgbClr val="00339A"/>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400" dirty="0">
                <a:latin typeface="Verdana" panose="020B0604030504040204" pitchFamily="34" charset="0"/>
                <a:ea typeface="Verdana" panose="020B0604030504040204" pitchFamily="34" charset="0"/>
              </a:rPr>
              <a:t>Dezvoltare servicii suport operativ: Platforma e-DAC – peste 3,7 milioane de verificări efectuate, Visa </a:t>
            </a:r>
            <a:r>
              <a:rPr lang="ro-RO" sz="1400" dirty="0" err="1">
                <a:latin typeface="Verdana" panose="020B0604030504040204" pitchFamily="34" charset="0"/>
                <a:ea typeface="Verdana" panose="020B0604030504040204" pitchFamily="34" charset="0"/>
              </a:rPr>
              <a:t>Waiver</a:t>
            </a:r>
            <a:r>
              <a:rPr lang="ro-RO" sz="1400" dirty="0">
                <a:latin typeface="Verdana" panose="020B0604030504040204" pitchFamily="34" charset="0"/>
                <a:ea typeface="Verdana" panose="020B0604030504040204" pitchFamily="34" charset="0"/>
              </a:rPr>
              <a:t> – EBSP, card cetățenie și platforme electronice suport</a:t>
            </a:r>
          </a:p>
          <a:p>
            <a:pPr marL="171450" indent="-171450" algn="just">
              <a:buFont typeface="Wingdings" panose="05000000000000000000" pitchFamily="2" charset="2"/>
              <a:buChar char="q"/>
            </a:pPr>
            <a:endParaRPr lang="ro-RO" sz="14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400" dirty="0">
                <a:latin typeface="Verdana" panose="020B0604030504040204" pitchFamily="34" charset="0"/>
                <a:ea typeface="Verdana" panose="020B0604030504040204" pitchFamily="34" charset="0"/>
              </a:rPr>
              <a:t>Dezvoltare susținută a infrastructurii integrate de comunicații a MAI, prin investiții continue pentru asigurarea serviciilor și suportului de comunicații necesar  tuturor serviciilor MAI </a:t>
            </a:r>
          </a:p>
          <a:p>
            <a:pPr marL="171450" indent="-171450" algn="just">
              <a:buFont typeface="Wingdings" panose="05000000000000000000" pitchFamily="2" charset="2"/>
              <a:buChar char="q"/>
            </a:pPr>
            <a:endParaRPr lang="ro-RO" sz="14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400" dirty="0">
                <a:latin typeface="Verdana" panose="020B0604030504040204" pitchFamily="34" charset="0"/>
                <a:ea typeface="Verdana" panose="020B0604030504040204" pitchFamily="34" charset="0"/>
              </a:rPr>
              <a:t>Digitalizarea fluxurilor interne la nivelul MAI – simplificare administrativă: peste 100 aplicații dezvoltate in-</a:t>
            </a:r>
            <a:r>
              <a:rPr lang="ro-RO" sz="1400" dirty="0" err="1">
                <a:latin typeface="Verdana" panose="020B0604030504040204" pitchFamily="34" charset="0"/>
                <a:ea typeface="Verdana" panose="020B0604030504040204" pitchFamily="34" charset="0"/>
              </a:rPr>
              <a:t>house</a:t>
            </a:r>
            <a:endParaRPr lang="ro-RO" sz="1400"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 xmlns:a16="http://schemas.microsoft.com/office/drawing/2014/main" id="{F6260F3B-338D-8856-6C60-4C848ABA55EE}"/>
              </a:ext>
            </a:extLst>
          </p:cNvPr>
          <p:cNvSpPr txBox="1"/>
          <p:nvPr/>
        </p:nvSpPr>
        <p:spPr>
          <a:xfrm>
            <a:off x="1782402" y="4873134"/>
            <a:ext cx="9026006" cy="1631216"/>
          </a:xfrm>
          <a:prstGeom prst="rect">
            <a:avLst/>
          </a:prstGeom>
          <a:noFill/>
        </p:spPr>
        <p:txBody>
          <a:bodyPr wrap="square">
            <a:spAutoFit/>
          </a:bodyPr>
          <a:lstStyle/>
          <a:p>
            <a:pPr algn="just"/>
            <a:r>
              <a:rPr lang="ro-RO" sz="1400" b="1" dirty="0">
                <a:solidFill>
                  <a:srgbClr val="00339A"/>
                </a:solidFill>
                <a:latin typeface="Verdana" panose="020B0604030504040204" pitchFamily="34" charset="0"/>
                <a:ea typeface="Verdana" panose="020B0604030504040204" pitchFamily="34" charset="0"/>
              </a:rPr>
              <a:t>Proiecte majore TIC (finanțări nerambursabile):</a:t>
            </a:r>
          </a:p>
          <a:p>
            <a:pPr algn="just"/>
            <a:endParaRPr lang="ro-RO" sz="1400" b="1" dirty="0">
              <a:solidFill>
                <a:srgbClr val="00339A"/>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ro-RO" sz="1400" b="1" dirty="0">
                <a:solidFill>
                  <a:srgbClr val="00339A"/>
                </a:solidFill>
                <a:latin typeface="Verdana" panose="020B0604030504040204" pitchFamily="34" charset="0"/>
                <a:ea typeface="Verdana" panose="020B0604030504040204" pitchFamily="34" charset="0"/>
              </a:rPr>
              <a:t>Digitalizare pentru promovarea </a:t>
            </a:r>
            <a:r>
              <a:rPr lang="en-US" sz="1400" b="1" dirty="0">
                <a:solidFill>
                  <a:srgbClr val="00339A"/>
                </a:solidFill>
                <a:latin typeface="Verdana" panose="020B0604030504040204" pitchFamily="34" charset="0"/>
                <a:ea typeface="Verdana" panose="020B0604030504040204" pitchFamily="34" charset="0"/>
              </a:rPr>
              <a:t>C</a:t>
            </a:r>
            <a:r>
              <a:rPr lang="ro-RO" sz="1400" b="1" dirty="0">
                <a:solidFill>
                  <a:srgbClr val="00339A"/>
                </a:solidFill>
                <a:latin typeface="Verdana" panose="020B0604030504040204" pitchFamily="34" charset="0"/>
                <a:ea typeface="Verdana" panose="020B0604030504040204" pitchFamily="34" charset="0"/>
              </a:rPr>
              <a:t>ă</a:t>
            </a:r>
            <a:r>
              <a:rPr lang="en-US" sz="1400" b="1" dirty="0">
                <a:solidFill>
                  <a:srgbClr val="00339A"/>
                </a:solidFill>
                <a:latin typeface="Verdana" panose="020B0604030504040204" pitchFamily="34" charset="0"/>
                <a:ea typeface="Verdana" panose="020B0604030504040204" pitchFamily="34" charset="0"/>
              </a:rPr>
              <a:t>r</a:t>
            </a:r>
            <a:r>
              <a:rPr lang="ro-RO" sz="1400" b="1" dirty="0">
                <a:solidFill>
                  <a:srgbClr val="00339A"/>
                </a:solidFill>
                <a:latin typeface="Verdana" panose="020B0604030504040204" pitchFamily="34" charset="0"/>
                <a:ea typeface="Verdana" panose="020B0604030504040204" pitchFamily="34" charset="0"/>
              </a:rPr>
              <a:t>ții</a:t>
            </a:r>
            <a:r>
              <a:rPr lang="en-US" sz="1400" b="1" dirty="0">
                <a:solidFill>
                  <a:srgbClr val="00339A"/>
                </a:solidFill>
                <a:latin typeface="Verdana" panose="020B0604030504040204" pitchFamily="34" charset="0"/>
                <a:ea typeface="Verdana" panose="020B0604030504040204" pitchFamily="34" charset="0"/>
              </a:rPr>
              <a:t> </a:t>
            </a:r>
            <a:r>
              <a:rPr lang="ro-RO" sz="1400" b="1" dirty="0">
                <a:solidFill>
                  <a:srgbClr val="00339A"/>
                </a:solidFill>
                <a:latin typeface="Verdana" panose="020B0604030504040204" pitchFamily="34" charset="0"/>
                <a:ea typeface="Verdana" panose="020B0604030504040204" pitchFamily="34" charset="0"/>
              </a:rPr>
              <a:t>electronice </a:t>
            </a:r>
            <a:r>
              <a:rPr lang="en-US" sz="1400" b="1" dirty="0">
                <a:solidFill>
                  <a:srgbClr val="00339A"/>
                </a:solidFill>
                <a:latin typeface="Verdana" panose="020B0604030504040204" pitchFamily="34" charset="0"/>
                <a:ea typeface="Verdana" panose="020B0604030504040204" pitchFamily="34" charset="0"/>
              </a:rPr>
              <a:t>de identitate</a:t>
            </a:r>
            <a:endParaRPr lang="ro-RO" sz="1400" b="1" dirty="0">
              <a:solidFill>
                <a:srgbClr val="00339A"/>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ro-RO" sz="1400" b="1" dirty="0">
                <a:solidFill>
                  <a:srgbClr val="00339A"/>
                </a:solidFill>
                <a:latin typeface="Verdana" panose="020B0604030504040204" pitchFamily="34" charset="0"/>
                <a:ea typeface="Verdana" panose="020B0604030504040204" pitchFamily="34" charset="0"/>
              </a:rPr>
              <a:t>MAI DIGITAL – digitalizarea a minimum 15 servicii electronice</a:t>
            </a:r>
          </a:p>
          <a:p>
            <a:pPr marL="285750" indent="-285750" algn="just">
              <a:buFont typeface="Wingdings" panose="05000000000000000000" pitchFamily="2" charset="2"/>
              <a:buChar char="q"/>
            </a:pPr>
            <a:r>
              <a:rPr lang="ro-RO" sz="1400" b="1" dirty="0">
                <a:solidFill>
                  <a:srgbClr val="00339A"/>
                </a:solidFill>
                <a:latin typeface="Verdana" panose="020B0604030504040204" pitchFamily="34" charset="0"/>
                <a:ea typeface="Verdana" panose="020B0604030504040204" pitchFamily="34" charset="0"/>
              </a:rPr>
              <a:t>HELIPOL </a:t>
            </a:r>
          </a:p>
          <a:p>
            <a:pPr marL="285750" indent="-285750" algn="just">
              <a:buFont typeface="Wingdings" panose="05000000000000000000" pitchFamily="2" charset="2"/>
              <a:buChar char="q"/>
            </a:pPr>
            <a:r>
              <a:rPr lang="ro-RO" sz="1400" b="1" dirty="0">
                <a:solidFill>
                  <a:srgbClr val="00339A"/>
                </a:solidFill>
                <a:latin typeface="Verdana" panose="020B0604030504040204" pitchFamily="34" charset="0"/>
                <a:ea typeface="Verdana" panose="020B0604030504040204" pitchFamily="34" charset="0"/>
              </a:rPr>
              <a:t>Platformă integrată pentru gestionarea fondurilor și finanțărilor externe </a:t>
            </a:r>
            <a:r>
              <a:rPr lang="en-US" sz="1400" b="1" dirty="0">
                <a:solidFill>
                  <a:srgbClr val="00339A"/>
                </a:solidFill>
                <a:latin typeface="Verdana" panose="020B0604030504040204" pitchFamily="34" charset="0"/>
                <a:ea typeface="Verdana" panose="020B0604030504040204" pitchFamily="34" charset="0"/>
              </a:rPr>
              <a:t> </a:t>
            </a:r>
            <a:endParaRPr lang="ro-RO" sz="1400" b="1" dirty="0">
              <a:solidFill>
                <a:srgbClr val="00339A"/>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endParaRPr lang="en-US" sz="1600" dirty="0">
              <a:latin typeface="Verdana" panose="020B0604030504040204" pitchFamily="34" charset="0"/>
              <a:ea typeface="Verdana" panose="020B0604030504040204" pitchFamily="34" charset="0"/>
            </a:endParaRPr>
          </a:p>
        </p:txBody>
      </p:sp>
      <p:sp>
        <p:nvSpPr>
          <p:cNvPr id="6" name="Slide Number Placeholder 5">
            <a:extLst>
              <a:ext uri="{FF2B5EF4-FFF2-40B4-BE49-F238E27FC236}">
                <a16:creationId xmlns="" xmlns:a16="http://schemas.microsoft.com/office/drawing/2014/main" id="{B29E8756-7070-FCFB-F249-BB118FC828D0}"/>
              </a:ext>
            </a:extLst>
          </p:cNvPr>
          <p:cNvSpPr>
            <a:spLocks noGrp="1"/>
          </p:cNvSpPr>
          <p:nvPr>
            <p:ph type="sldNum" sz="quarter" idx="12"/>
          </p:nvPr>
        </p:nvSpPr>
        <p:spPr>
          <a:xfrm>
            <a:off x="8417653" y="6321788"/>
            <a:ext cx="2743200" cy="365125"/>
          </a:xfrm>
        </p:spPr>
        <p:txBody>
          <a:bodyPr/>
          <a:lstStyle/>
          <a:p>
            <a:fld id="{FA8F5E2F-E904-4C27-AF03-1FE657AA8282}" type="slidenum">
              <a:rPr lang="nl-NL" sz="1600" smtClean="0"/>
              <a:t>21</a:t>
            </a:fld>
            <a:endParaRPr lang="nl-NL" dirty="0"/>
          </a:p>
        </p:txBody>
      </p:sp>
    </p:spTree>
    <p:extLst>
      <p:ext uri="{BB962C8B-B14F-4D97-AF65-F5344CB8AC3E}">
        <p14:creationId xmlns:p14="http://schemas.microsoft.com/office/powerpoint/2010/main" val="395867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Effect>
                      <a14:brightnessContrast bright="20000"/>
                    </a14:imgEffect>
                  </a14:imgLayer>
                </a14:imgProps>
              </a:ext>
            </a:extLst>
          </a:blip>
          <a:srcRect l="42556" t="29693" r="44184" b="53561"/>
          <a:stretch/>
        </p:blipFill>
        <p:spPr>
          <a:xfrm>
            <a:off x="1293394" y="-52528"/>
            <a:ext cx="11233859" cy="6880047"/>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1495638" y="71526"/>
            <a:ext cx="7292495"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Resurse umane</a:t>
            </a:r>
            <a:endParaRPr lang="en-US"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7"/>
          <a:stretch>
            <a:fillRect/>
          </a:stretch>
        </p:blipFill>
        <p:spPr>
          <a:xfrm>
            <a:off x="11297417" y="3414319"/>
            <a:ext cx="1229836" cy="292633"/>
          </a:xfrm>
          <a:prstGeom prst="rect">
            <a:avLst/>
          </a:prstGeom>
        </p:spPr>
      </p:pic>
      <p:sp>
        <p:nvSpPr>
          <p:cNvPr id="11" name="TextBox 10"/>
          <p:cNvSpPr txBox="1"/>
          <p:nvPr/>
        </p:nvSpPr>
        <p:spPr>
          <a:xfrm>
            <a:off x="1495638" y="526768"/>
            <a:ext cx="4081494" cy="1154162"/>
          </a:xfrm>
          <a:prstGeom prst="rect">
            <a:avLst/>
          </a:prstGeom>
          <a:noFill/>
        </p:spPr>
        <p:txBody>
          <a:bodyPr wrap="square" rtlCol="0">
            <a:spAutoFit/>
          </a:bodyPr>
          <a:lstStyle/>
          <a:p>
            <a:pPr algn="just"/>
            <a:r>
              <a:rPr lang="ro-RO" sz="1400" b="1" dirty="0">
                <a:latin typeface="Verdana" panose="020B0604030504040204" pitchFamily="34" charset="0"/>
                <a:ea typeface="Verdana" panose="020B0604030504040204" pitchFamily="34" charset="0"/>
              </a:rPr>
              <a:t>Grad de ocupare - </a:t>
            </a:r>
            <a:r>
              <a:rPr lang="pt-BR" sz="1400" b="1" dirty="0">
                <a:latin typeface="Verdana" panose="020B0604030504040204" pitchFamily="34" charset="0"/>
                <a:ea typeface="Verdana" panose="020B0604030504040204" pitchFamily="34" charset="0"/>
              </a:rPr>
              <a:t>77,</a:t>
            </a:r>
            <a:r>
              <a:rPr lang="ro-RO" sz="1400" b="1" dirty="0">
                <a:latin typeface="Verdana" panose="020B0604030504040204" pitchFamily="34" charset="0"/>
                <a:ea typeface="Verdana" panose="020B0604030504040204" pitchFamily="34" charset="0"/>
              </a:rPr>
              <a:t>46</a:t>
            </a:r>
            <a:r>
              <a:rPr lang="pt-BR" sz="1400" b="1" dirty="0">
                <a:latin typeface="Verdana" panose="020B0604030504040204" pitchFamily="34" charset="0"/>
                <a:ea typeface="Verdana" panose="020B0604030504040204" pitchFamily="34" charset="0"/>
              </a:rPr>
              <a:t>%</a:t>
            </a:r>
            <a:endParaRPr lang="ro-RO" sz="1400" b="1" dirty="0">
              <a:latin typeface="Verdana" panose="020B0604030504040204" pitchFamily="34" charset="0"/>
              <a:ea typeface="Verdana" panose="020B0604030504040204" pitchFamily="34" charset="0"/>
            </a:endParaRPr>
          </a:p>
          <a:p>
            <a:pPr algn="just"/>
            <a:endParaRPr lang="ro-RO" sz="400" dirty="0">
              <a:latin typeface="Verdana" panose="020B0604030504040204" pitchFamily="34" charset="0"/>
              <a:ea typeface="Verdana" panose="020B0604030504040204" pitchFamily="34" charset="0"/>
            </a:endParaRPr>
          </a:p>
          <a:p>
            <a:pPr algn="just"/>
            <a:endParaRPr lang="ro-RO" sz="100" dirty="0">
              <a:latin typeface="Verdana" panose="020B0604030504040204" pitchFamily="34" charset="0"/>
              <a:ea typeface="Verdana" panose="020B0604030504040204" pitchFamily="34" charset="0"/>
            </a:endParaRPr>
          </a:p>
          <a:p>
            <a:pPr algn="just"/>
            <a:r>
              <a:rPr lang="pt-BR" sz="1200" dirty="0">
                <a:latin typeface="Verdana" panose="020B0604030504040204" pitchFamily="34" charset="0"/>
                <a:ea typeface="Verdana" panose="020B0604030504040204" pitchFamily="34" charset="0"/>
              </a:rPr>
              <a:t>poliţişti - 79,0</a:t>
            </a:r>
            <a:r>
              <a:rPr lang="ro-RO" sz="1200" dirty="0">
                <a:latin typeface="Verdana" panose="020B0604030504040204" pitchFamily="34" charset="0"/>
                <a:ea typeface="Verdana" panose="020B0604030504040204" pitchFamily="34" charset="0"/>
              </a:rPr>
              <a:t>4</a:t>
            </a:r>
            <a:r>
              <a:rPr lang="pt-BR" sz="1200" dirty="0">
                <a:latin typeface="Verdana" panose="020B0604030504040204" pitchFamily="34" charset="0"/>
                <a:ea typeface="Verdana" panose="020B0604030504040204" pitchFamily="34" charset="0"/>
              </a:rPr>
              <a:t>%</a:t>
            </a:r>
            <a:endParaRPr lang="ro-RO" sz="1200" dirty="0">
              <a:latin typeface="Verdana" panose="020B0604030504040204" pitchFamily="34" charset="0"/>
              <a:ea typeface="Verdana" panose="020B0604030504040204" pitchFamily="34" charset="0"/>
            </a:endParaRPr>
          </a:p>
          <a:p>
            <a:pPr algn="just"/>
            <a:r>
              <a:rPr lang="pt-BR" sz="1200" dirty="0">
                <a:latin typeface="Verdana" panose="020B0604030504040204" pitchFamily="34" charset="0"/>
                <a:ea typeface="Verdana" panose="020B0604030504040204" pitchFamily="34" charset="0"/>
              </a:rPr>
              <a:t>cadre militare - 76,</a:t>
            </a:r>
            <a:r>
              <a:rPr lang="ro-RO" sz="1200" dirty="0">
                <a:latin typeface="Verdana" panose="020B0604030504040204" pitchFamily="34" charset="0"/>
                <a:ea typeface="Verdana" panose="020B0604030504040204" pitchFamily="34" charset="0"/>
              </a:rPr>
              <a:t>01</a:t>
            </a:r>
            <a:r>
              <a:rPr lang="pt-BR" sz="1200" dirty="0">
                <a:latin typeface="Verdana" panose="020B0604030504040204" pitchFamily="34" charset="0"/>
                <a:ea typeface="Verdana" panose="020B0604030504040204" pitchFamily="34" charset="0"/>
              </a:rPr>
              <a:t>%</a:t>
            </a:r>
            <a:endParaRPr lang="ro-RO" sz="1200" dirty="0">
              <a:latin typeface="Verdana" panose="020B0604030504040204" pitchFamily="34" charset="0"/>
              <a:ea typeface="Verdana" panose="020B0604030504040204" pitchFamily="34" charset="0"/>
            </a:endParaRPr>
          </a:p>
          <a:p>
            <a:pPr algn="just"/>
            <a:r>
              <a:rPr lang="pt-BR" sz="1200" dirty="0">
                <a:latin typeface="Verdana" panose="020B0604030504040204" pitchFamily="34" charset="0"/>
                <a:ea typeface="Verdana" panose="020B0604030504040204" pitchFamily="34" charset="0"/>
              </a:rPr>
              <a:t>funcţionari publici – 8</a:t>
            </a:r>
            <a:r>
              <a:rPr lang="ro-RO" sz="1200" dirty="0">
                <a:latin typeface="Verdana" panose="020B0604030504040204" pitchFamily="34" charset="0"/>
                <a:ea typeface="Verdana" panose="020B0604030504040204" pitchFamily="34" charset="0"/>
              </a:rPr>
              <a:t>4,31</a:t>
            </a:r>
            <a:r>
              <a:rPr lang="pt-BR" sz="1200" dirty="0">
                <a:latin typeface="Verdana" panose="020B0604030504040204" pitchFamily="34" charset="0"/>
                <a:ea typeface="Verdana" panose="020B0604030504040204" pitchFamily="34" charset="0"/>
              </a:rPr>
              <a:t>%</a:t>
            </a:r>
            <a:endParaRPr lang="ro-RO" sz="1200" dirty="0">
              <a:latin typeface="Verdana" panose="020B0604030504040204" pitchFamily="34" charset="0"/>
              <a:ea typeface="Verdana" panose="020B0604030504040204" pitchFamily="34" charset="0"/>
            </a:endParaRPr>
          </a:p>
          <a:p>
            <a:pPr algn="just"/>
            <a:r>
              <a:rPr lang="pt-BR" sz="1200" dirty="0">
                <a:latin typeface="Verdana" panose="020B0604030504040204" pitchFamily="34" charset="0"/>
                <a:ea typeface="Verdana" panose="020B0604030504040204" pitchFamily="34" charset="0"/>
              </a:rPr>
              <a:t>personal contractual – </a:t>
            </a:r>
            <a:r>
              <a:rPr lang="ro-RO" sz="1200" dirty="0">
                <a:latin typeface="Verdana" panose="020B0604030504040204" pitchFamily="34" charset="0"/>
                <a:ea typeface="Verdana" panose="020B0604030504040204" pitchFamily="34" charset="0"/>
              </a:rPr>
              <a:t>69,92</a:t>
            </a:r>
            <a:r>
              <a:rPr lang="pt-BR" sz="1200" dirty="0">
                <a:latin typeface="Verdana" panose="020B0604030504040204" pitchFamily="34" charset="0"/>
                <a:ea typeface="Verdana" panose="020B0604030504040204" pitchFamily="34" charset="0"/>
              </a:rPr>
              <a:t>%</a:t>
            </a:r>
            <a:r>
              <a:rPr lang="it-IT" sz="1200" dirty="0">
                <a:latin typeface="Verdana" panose="020B0604030504040204" pitchFamily="34" charset="0"/>
                <a:ea typeface="Verdana" panose="020B0604030504040204" pitchFamily="34" charset="0"/>
              </a:rPr>
              <a:t> </a:t>
            </a:r>
            <a:endParaRPr lang="ro-RO" sz="1200" dirty="0">
              <a:latin typeface="Verdana" panose="020B0604030504040204" pitchFamily="34" charset="0"/>
              <a:ea typeface="Verdana" panose="020B0604030504040204" pitchFamily="34" charset="0"/>
            </a:endParaRPr>
          </a:p>
        </p:txBody>
      </p:sp>
      <p:sp>
        <p:nvSpPr>
          <p:cNvPr id="2" name="TextBox 1"/>
          <p:cNvSpPr txBox="1"/>
          <p:nvPr/>
        </p:nvSpPr>
        <p:spPr>
          <a:xfrm>
            <a:off x="5763479" y="2458437"/>
            <a:ext cx="5242169" cy="3477875"/>
          </a:xfrm>
          <a:prstGeom prst="rect">
            <a:avLst/>
          </a:prstGeom>
          <a:noFill/>
        </p:spPr>
        <p:txBody>
          <a:bodyPr wrap="square" rtlCol="0">
            <a:spAutoFit/>
          </a:bodyPr>
          <a:lstStyle/>
          <a:p>
            <a:pPr algn="ctr"/>
            <a:r>
              <a:rPr lang="ro-RO" sz="1600" b="1" dirty="0">
                <a:solidFill>
                  <a:srgbClr val="256EFF"/>
                </a:solidFill>
                <a:latin typeface="Verdana" panose="020B0604030504040204" pitchFamily="34" charset="0"/>
                <a:ea typeface="Verdana" panose="020B0604030504040204" pitchFamily="34" charset="0"/>
              </a:rPr>
              <a:t>Sesiuni de absolvire</a:t>
            </a:r>
          </a:p>
          <a:p>
            <a:endParaRPr lang="ro-RO" sz="16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b="1" dirty="0">
                <a:latin typeface="Verdana" panose="020B0604030504040204" pitchFamily="34" charset="0"/>
                <a:ea typeface="Verdana" panose="020B0604030504040204" pitchFamily="34" charset="0"/>
              </a:rPr>
              <a:t> Școlile postliceale ale MAI - </a:t>
            </a:r>
            <a:r>
              <a:rPr lang="ro-RO" sz="1600" dirty="0">
                <a:latin typeface="Verdana" panose="020B0604030504040204" pitchFamily="34" charset="0"/>
                <a:ea typeface="Verdana" panose="020B0604030504040204" pitchFamily="34" charset="0"/>
              </a:rPr>
              <a:t>în sesiunea din aprilie 2024 au absolvit </a:t>
            </a:r>
            <a:r>
              <a:rPr lang="ro-RO" sz="1600" b="1" dirty="0">
                <a:latin typeface="Verdana" panose="020B0604030504040204" pitchFamily="34" charset="0"/>
                <a:ea typeface="Verdana" panose="020B0604030504040204" pitchFamily="34" charset="0"/>
              </a:rPr>
              <a:t>1.518 elevi, </a:t>
            </a:r>
            <a:r>
              <a:rPr lang="ro-RO" sz="1600" dirty="0">
                <a:latin typeface="Verdana" panose="020B0604030504040204" pitchFamily="34" charset="0"/>
                <a:ea typeface="Verdana" panose="020B0604030504040204" pitchFamily="34" charset="0"/>
              </a:rPr>
              <a:t>iar în sesiunea decembrie 2024 se estimează absolvirea a 2.806 elevi</a:t>
            </a:r>
          </a:p>
          <a:p>
            <a:pPr marL="171450" indent="-171450">
              <a:buFont typeface="Wingdings" panose="05000000000000000000" pitchFamily="2" charset="2"/>
              <a:buChar char="q"/>
            </a:pPr>
            <a:endParaRPr lang="ro-RO" sz="1600" dirty="0">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q"/>
            </a:pPr>
            <a:r>
              <a:rPr lang="ro-RO" sz="1600" b="1" dirty="0">
                <a:latin typeface="Verdana" panose="020B0604030504040204" pitchFamily="34" charset="0"/>
                <a:ea typeface="Verdana" panose="020B0604030504040204" pitchFamily="34" charset="0"/>
              </a:rPr>
              <a:t> Academia de Poliție </a:t>
            </a:r>
            <a:r>
              <a:rPr lang="ro-RO" sz="1600" dirty="0">
                <a:latin typeface="Verdana" panose="020B0604030504040204" pitchFamily="34" charset="0"/>
                <a:ea typeface="Verdana" panose="020B0604030504040204" pitchFamily="34" charset="0"/>
              </a:rPr>
              <a:t>”A.I. Cuza” - </a:t>
            </a:r>
            <a:r>
              <a:rPr lang="ro-RO" sz="1600" b="1" dirty="0">
                <a:latin typeface="Verdana" panose="020B0604030504040204" pitchFamily="34" charset="0"/>
                <a:ea typeface="Verdana" panose="020B0604030504040204" pitchFamily="34" charset="0"/>
              </a:rPr>
              <a:t>840</a:t>
            </a:r>
            <a:r>
              <a:rPr lang="ro-RO" sz="1600" dirty="0">
                <a:latin typeface="Verdana" panose="020B0604030504040204" pitchFamily="34" charset="0"/>
                <a:ea typeface="Verdana" panose="020B0604030504040204" pitchFamily="34" charset="0"/>
              </a:rPr>
              <a:t> absolvenți în luna iulie 2024</a:t>
            </a:r>
          </a:p>
          <a:p>
            <a:r>
              <a:rPr lang="ro-RO" sz="1200" dirty="0">
                <a:latin typeface="Verdana" panose="020B0604030504040204" pitchFamily="34" charset="0"/>
                <a:ea typeface="Verdana" panose="020B0604030504040204" pitchFamily="34" charset="0"/>
              </a:rPr>
              <a:t>             </a:t>
            </a:r>
          </a:p>
          <a:p>
            <a:pPr marL="171450" indent="-171450">
              <a:buFont typeface="Wingdings" panose="05000000000000000000" pitchFamily="2" charset="2"/>
              <a:buChar char="q"/>
            </a:pPr>
            <a:r>
              <a:rPr lang="ro-RO" sz="1600" b="1" dirty="0">
                <a:latin typeface="Verdana" panose="020B0604030504040204" pitchFamily="34" charset="0"/>
                <a:ea typeface="Verdana" panose="020B0604030504040204" pitchFamily="34" charset="0"/>
              </a:rPr>
              <a:t> Alte instituții </a:t>
            </a:r>
            <a:r>
              <a:rPr lang="ro-RO" sz="1600" dirty="0">
                <a:latin typeface="Verdana" panose="020B0604030504040204" pitchFamily="34" charset="0"/>
                <a:ea typeface="Verdana" panose="020B0604030504040204" pitchFamily="34" charset="0"/>
              </a:rPr>
              <a:t>- </a:t>
            </a:r>
            <a:r>
              <a:rPr lang="ro-RO" sz="1600" b="1" dirty="0">
                <a:latin typeface="Verdana" panose="020B0604030504040204" pitchFamily="34" charset="0"/>
                <a:ea typeface="Verdana" panose="020B0604030504040204" pitchFamily="34" charset="0"/>
              </a:rPr>
              <a:t>173 </a:t>
            </a:r>
            <a:r>
              <a:rPr lang="ro-RO" sz="1600" dirty="0">
                <a:latin typeface="Verdana" panose="020B0604030504040204" pitchFamily="34" charset="0"/>
                <a:ea typeface="Verdana" panose="020B0604030504040204" pitchFamily="34" charset="0"/>
              </a:rPr>
              <a:t>absolvenți:</a:t>
            </a:r>
          </a:p>
          <a:p>
            <a:pPr marL="171450" indent="-171450" algn="just">
              <a:buFont typeface="Wingdings" panose="05000000000000000000" pitchFamily="2" charset="2"/>
              <a:buChar char="§"/>
            </a:pPr>
            <a:r>
              <a:rPr lang="ro-RO" sz="1200" dirty="0">
                <a:latin typeface="Verdana" panose="020B0604030504040204" pitchFamily="34" charset="0"/>
                <a:ea typeface="Verdana" panose="020B0604030504040204" pitchFamily="34" charset="0"/>
              </a:rPr>
              <a:t>148 absolvenți la instituții de învățământ superior din structura MApN și SRI</a:t>
            </a:r>
          </a:p>
          <a:p>
            <a:pPr marL="171450" indent="-171450" algn="just">
              <a:buFont typeface="Wingdings" panose="05000000000000000000" pitchFamily="2" charset="2"/>
              <a:buChar char="§"/>
            </a:pPr>
            <a:r>
              <a:rPr lang="ro-RO" sz="1200" dirty="0">
                <a:latin typeface="Verdana" panose="020B0604030504040204" pitchFamily="34" charset="0"/>
                <a:ea typeface="Verdana" panose="020B0604030504040204" pitchFamily="34" charset="0"/>
              </a:rPr>
              <a:t>25 absolvenți la școlile postliceale care formează personal pentru nevoil</a:t>
            </a:r>
            <a:r>
              <a:rPr lang="en-US" sz="1200" dirty="0">
                <a:latin typeface="Verdana" panose="020B0604030504040204" pitchFamily="34" charset="0"/>
                <a:ea typeface="Verdana" panose="020B0604030504040204" pitchFamily="34" charset="0"/>
              </a:rPr>
              <a:t>e MAI</a:t>
            </a:r>
          </a:p>
        </p:txBody>
      </p:sp>
      <p:sp>
        <p:nvSpPr>
          <p:cNvPr id="3" name="TextBox 2"/>
          <p:cNvSpPr txBox="1"/>
          <p:nvPr/>
        </p:nvSpPr>
        <p:spPr>
          <a:xfrm>
            <a:off x="1445044" y="1766840"/>
            <a:ext cx="4273088" cy="2358659"/>
          </a:xfrm>
          <a:prstGeom prst="rect">
            <a:avLst/>
          </a:prstGeom>
          <a:noFill/>
        </p:spPr>
        <p:txBody>
          <a:bodyPr wrap="square" rtlCol="0">
            <a:spAutoFit/>
          </a:bodyPr>
          <a:lstStyle/>
          <a:p>
            <a:r>
              <a:rPr lang="ro-RO" sz="1400" b="1" dirty="0">
                <a:latin typeface="Verdana" panose="020B0604030504040204" pitchFamily="34" charset="0"/>
                <a:ea typeface="Verdana" panose="020B0604030504040204" pitchFamily="34" charset="0"/>
              </a:rPr>
              <a:t>Încadrări personal</a:t>
            </a:r>
          </a:p>
          <a:p>
            <a:endParaRPr lang="ro-RO" sz="800" dirty="0">
              <a:latin typeface="Verdana" panose="020B0604030504040204" pitchFamily="34" charset="0"/>
              <a:ea typeface="Verdana" panose="020B0604030504040204" pitchFamily="34" charset="0"/>
            </a:endParaRPr>
          </a:p>
          <a:p>
            <a:r>
              <a:rPr lang="ro-RO" sz="1400" b="1" dirty="0">
                <a:latin typeface="Verdana" panose="020B0604030504040204" pitchFamily="34" charset="0"/>
                <a:ea typeface="Verdana" panose="020B0604030504040204" pitchFamily="34" charset="0"/>
              </a:rPr>
              <a:t>6.677</a:t>
            </a:r>
            <a:r>
              <a:rPr lang="ro-RO" sz="1400" dirty="0">
                <a:latin typeface="Verdana" panose="020B0604030504040204" pitchFamily="34" charset="0"/>
                <a:ea typeface="Verdana" panose="020B0604030504040204" pitchFamily="34" charset="0"/>
              </a:rPr>
              <a:t> posturi deblocate:</a:t>
            </a:r>
          </a:p>
          <a:p>
            <a:pPr marL="342900" lvl="0" indent="-342900" algn="just">
              <a:lnSpc>
                <a:spcPct val="115000"/>
              </a:lnSpc>
              <a:spcBef>
                <a:spcPts val="500"/>
              </a:spcBef>
              <a:spcAft>
                <a:spcPts val="600"/>
              </a:spcAft>
              <a:buSzPts val="1200"/>
              <a:buFont typeface="Wingdings" panose="05000000000000000000" pitchFamily="2" charset="2"/>
              <a:buChar char=""/>
            </a:pPr>
            <a:r>
              <a:rPr lang="ro-RO" sz="1050" b="1" dirty="0">
                <a:effectLst/>
                <a:latin typeface="Verdana" panose="020B0604030504040204" pitchFamily="34" charset="0"/>
                <a:ea typeface="Times New Roman" panose="02020603050405020304" pitchFamily="18" charset="0"/>
                <a:cs typeface="Times New Roman" panose="02020603050405020304" pitchFamily="18" charset="0"/>
              </a:rPr>
              <a:t>2</a:t>
            </a:r>
            <a:r>
              <a:rPr lang="ro-RO" sz="1050" dirty="0">
                <a:effectLst/>
                <a:latin typeface="Verdana" panose="020B0604030504040204" pitchFamily="34" charset="0"/>
                <a:ea typeface="Times New Roman" panose="02020603050405020304" pitchFamily="18" charset="0"/>
                <a:cs typeface="Times New Roman" panose="02020603050405020304" pitchFamily="18" charset="0"/>
              </a:rPr>
              <a:t> </a:t>
            </a:r>
            <a:r>
              <a:rPr lang="ro-RO" sz="1050" b="1" dirty="0">
                <a:effectLst/>
                <a:latin typeface="Verdana" panose="020B0604030504040204" pitchFamily="34" charset="0"/>
                <a:ea typeface="Times New Roman" panose="02020603050405020304" pitchFamily="18" charset="0"/>
                <a:cs typeface="Times New Roman" panose="02020603050405020304" pitchFamily="18" charset="0"/>
              </a:rPr>
              <a:t>Memorandum-uri - </a:t>
            </a:r>
            <a:r>
              <a:rPr lang="ro-RO" sz="1050" dirty="0">
                <a:effectLst/>
                <a:latin typeface="Verdana" panose="020B0604030504040204" pitchFamily="34" charset="0"/>
                <a:ea typeface="Times New Roman" panose="02020603050405020304" pitchFamily="18" charset="0"/>
                <a:cs typeface="Times New Roman" panose="02020603050405020304" pitchFamily="18" charset="0"/>
              </a:rPr>
              <a:t>28.02.2024</a:t>
            </a:r>
            <a:r>
              <a:rPr lang="ro-RO" sz="1050" b="1" dirty="0">
                <a:effectLst/>
                <a:latin typeface="Verdana" panose="020B0604030504040204" pitchFamily="34" charset="0"/>
                <a:ea typeface="Times New Roman" panose="02020603050405020304" pitchFamily="18" charset="0"/>
                <a:cs typeface="Times New Roman" panose="02020603050405020304" pitchFamily="18" charset="0"/>
              </a:rPr>
              <a:t> - </a:t>
            </a:r>
            <a:r>
              <a:rPr lang="ro-RO" sz="1050" b="1" dirty="0">
                <a:latin typeface="Verdana" panose="020B0604030504040204" pitchFamily="34" charset="0"/>
                <a:ea typeface="Times New Roman" panose="02020603050405020304" pitchFamily="18" charset="0"/>
                <a:cs typeface="Times New Roman" panose="02020603050405020304" pitchFamily="18" charset="0"/>
              </a:rPr>
              <a:t>5.538</a:t>
            </a:r>
            <a:r>
              <a:rPr lang="ro-RO" sz="1050" b="1" dirty="0">
                <a:effectLst/>
                <a:latin typeface="Verdana" panose="020B0604030504040204" pitchFamily="34" charset="0"/>
                <a:ea typeface="Times New Roman" panose="02020603050405020304" pitchFamily="18" charset="0"/>
                <a:cs typeface="Times New Roman" panose="02020603050405020304" pitchFamily="18" charset="0"/>
              </a:rPr>
              <a:t>  posturi vacante de execuție</a:t>
            </a:r>
          </a:p>
          <a:p>
            <a:pPr marL="342900" lvl="0" indent="-342900" algn="just">
              <a:lnSpc>
                <a:spcPct val="115000"/>
              </a:lnSpc>
              <a:spcBef>
                <a:spcPts val="500"/>
              </a:spcBef>
              <a:spcAft>
                <a:spcPts val="600"/>
              </a:spcAft>
              <a:buSzPts val="1200"/>
              <a:buFont typeface="Wingdings" panose="05000000000000000000" pitchFamily="2" charset="2"/>
              <a:buChar char=""/>
            </a:pPr>
            <a:r>
              <a:rPr lang="ro-RO" sz="1050" b="1" dirty="0">
                <a:latin typeface="Verdana" panose="020B0604030504040204" pitchFamily="34" charset="0"/>
                <a:ea typeface="Times New Roman" panose="02020603050405020304" pitchFamily="18" charset="0"/>
                <a:cs typeface="Times New Roman" panose="02020603050405020304" pitchFamily="18" charset="0"/>
              </a:rPr>
              <a:t>1 </a:t>
            </a:r>
            <a:r>
              <a:rPr lang="ro-RO" sz="1050" b="1" dirty="0">
                <a:effectLst/>
                <a:latin typeface="Verdana" panose="020B0604030504040204" pitchFamily="34" charset="0"/>
                <a:ea typeface="Times New Roman" panose="02020603050405020304" pitchFamily="18" charset="0"/>
                <a:cs typeface="Times New Roman" panose="02020603050405020304" pitchFamily="18" charset="0"/>
              </a:rPr>
              <a:t>Memorandum –</a:t>
            </a:r>
            <a:r>
              <a:rPr lang="ro-RO" sz="1050" dirty="0">
                <a:effectLst/>
                <a:latin typeface="Verdana" panose="020B0604030504040204" pitchFamily="34" charset="0"/>
                <a:ea typeface="Times New Roman" panose="02020603050405020304" pitchFamily="18" charset="0"/>
                <a:cs typeface="Times New Roman" panose="02020603050405020304" pitchFamily="18" charset="0"/>
              </a:rPr>
              <a:t> 21.06.2024 </a:t>
            </a:r>
            <a:r>
              <a:rPr lang="ro-RO" sz="1050" b="1" dirty="0">
                <a:effectLst/>
                <a:latin typeface="Verdana" panose="020B0604030504040204" pitchFamily="34" charset="0"/>
                <a:ea typeface="Times New Roman" panose="02020603050405020304" pitchFamily="18" charset="0"/>
                <a:cs typeface="Times New Roman" panose="02020603050405020304" pitchFamily="18" charset="0"/>
              </a:rPr>
              <a:t>– 1.139 posturi, încadrare trecere în corpul ofițerilor</a:t>
            </a:r>
            <a:endParaRPr lang="ro-RO" sz="1400" dirty="0">
              <a:effectLst/>
              <a:latin typeface="Verdana" panose="020B0604030504040204" pitchFamily="34" charset="0"/>
              <a:ea typeface="Times New Roman" panose="02020603050405020304" pitchFamily="18" charset="0"/>
              <a:cs typeface="Times New Roman" panose="02020603050405020304" pitchFamily="18" charset="0"/>
            </a:endParaRPr>
          </a:p>
          <a:p>
            <a:pPr lvl="0" algn="just">
              <a:lnSpc>
                <a:spcPct val="115000"/>
              </a:lnSpc>
              <a:spcBef>
                <a:spcPts val="500"/>
              </a:spcBef>
              <a:spcAft>
                <a:spcPts val="600"/>
              </a:spcAft>
              <a:buSzPts val="1200"/>
            </a:pPr>
            <a:r>
              <a:rPr lang="ro-RO" sz="1200" dirty="0">
                <a:effectLst/>
                <a:latin typeface="Verdana" panose="020B0604030504040204" pitchFamily="34" charset="0"/>
                <a:ea typeface="Times New Roman" panose="02020603050405020304" pitchFamily="18" charset="0"/>
                <a:cs typeface="Times New Roman" panose="02020603050405020304" pitchFamily="18" charset="0"/>
              </a:rPr>
              <a:t>Până la data de </a:t>
            </a:r>
            <a:r>
              <a:rPr lang="ro-RO" sz="1200" dirty="0">
                <a:latin typeface="Verdana" panose="020B0604030504040204" pitchFamily="34" charset="0"/>
                <a:ea typeface="Times New Roman" panose="02020603050405020304" pitchFamily="18" charset="0"/>
                <a:cs typeface="Times New Roman" panose="02020603050405020304" pitchFamily="18" charset="0"/>
              </a:rPr>
              <a:t>01</a:t>
            </a:r>
            <a:r>
              <a:rPr lang="ro-RO" sz="1200" dirty="0">
                <a:effectLst/>
                <a:latin typeface="Verdana" panose="020B0604030504040204" pitchFamily="34" charset="0"/>
                <a:ea typeface="Times New Roman" panose="02020603050405020304" pitchFamily="18" charset="0"/>
                <a:cs typeface="Times New Roman" panose="02020603050405020304" pitchFamily="18" charset="0"/>
              </a:rPr>
              <a:t>.08.2024 au fost demarate procedurile de concurs pentru ocuparea a </a:t>
            </a:r>
            <a:r>
              <a:rPr lang="ro-RO" sz="1200" b="1" dirty="0">
                <a:effectLst/>
                <a:latin typeface="Verdana" panose="020B0604030504040204" pitchFamily="34" charset="0"/>
                <a:ea typeface="Times New Roman" panose="02020603050405020304" pitchFamily="18" charset="0"/>
                <a:cs typeface="Times New Roman" panose="02020603050405020304" pitchFamily="18" charset="0"/>
              </a:rPr>
              <a:t>5.244 posturi </a:t>
            </a:r>
            <a:r>
              <a:rPr lang="ro-RO" sz="1200" dirty="0">
                <a:effectLst/>
                <a:latin typeface="Verdana" panose="020B0604030504040204" pitchFamily="34" charset="0"/>
                <a:ea typeface="Times New Roman" panose="02020603050405020304" pitchFamily="18" charset="0"/>
                <a:cs typeface="Times New Roman" panose="02020603050405020304" pitchFamily="18" charset="0"/>
              </a:rPr>
              <a:t>(execuție și conducere)</a:t>
            </a:r>
            <a:endParaRPr lang="ro-RO"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Box 16"/>
          <p:cNvSpPr txBox="1"/>
          <p:nvPr/>
        </p:nvSpPr>
        <p:spPr>
          <a:xfrm>
            <a:off x="5965723" y="229192"/>
            <a:ext cx="4868701" cy="2308324"/>
          </a:xfrm>
          <a:prstGeom prst="rect">
            <a:avLst/>
          </a:prstGeom>
          <a:noFill/>
        </p:spPr>
        <p:txBody>
          <a:bodyPr wrap="square" rtlCol="0">
            <a:spAutoFit/>
          </a:bodyPr>
          <a:lstStyle/>
          <a:p>
            <a:pPr algn="ctr"/>
            <a:r>
              <a:rPr lang="ro-RO" sz="1600" b="1" dirty="0">
                <a:solidFill>
                  <a:srgbClr val="256EFF"/>
                </a:solidFill>
                <a:latin typeface="Verdana" panose="020B0604030504040204" pitchFamily="34" charset="0"/>
                <a:ea typeface="Verdana" panose="020B0604030504040204" pitchFamily="34" charset="0"/>
              </a:rPr>
              <a:t>Sesiuni de admitere – an școlar universitar 2024-2025</a:t>
            </a:r>
          </a:p>
          <a:p>
            <a:endParaRPr lang="ro-RO" sz="1600" dirty="0">
              <a:latin typeface="Verdana" panose="020B0604030504040204" pitchFamily="34" charset="0"/>
              <a:ea typeface="Verdana" panose="020B0604030504040204" pitchFamily="34" charset="0"/>
            </a:endParaRPr>
          </a:p>
          <a:p>
            <a:pPr marL="171450" indent="-171450">
              <a:buFont typeface="Wingdings" panose="05000000000000000000" pitchFamily="2" charset="2"/>
              <a:buChar char="q"/>
            </a:pPr>
            <a:r>
              <a:rPr lang="ro-RO" sz="1600" b="1" dirty="0">
                <a:latin typeface="Verdana" panose="020B0604030504040204" pitchFamily="34" charset="0"/>
                <a:ea typeface="Verdana" panose="020B0604030504040204" pitchFamily="34" charset="0"/>
              </a:rPr>
              <a:t>Școlile postliceale - 5.760 </a:t>
            </a:r>
            <a:r>
              <a:rPr lang="ro-RO" sz="1600" dirty="0">
                <a:latin typeface="Verdana" panose="020B0604030504040204" pitchFamily="34" charset="0"/>
                <a:ea typeface="Verdana" panose="020B0604030504040204" pitchFamily="34" charset="0"/>
              </a:rPr>
              <a:t>locuri</a:t>
            </a:r>
          </a:p>
          <a:p>
            <a:pPr marL="171450" indent="-171450">
              <a:buFont typeface="Wingdings" panose="05000000000000000000" pitchFamily="2" charset="2"/>
              <a:buChar char="q"/>
            </a:pPr>
            <a:endParaRPr lang="ro-RO" sz="1600" dirty="0">
              <a:latin typeface="Verdana" panose="020B0604030504040204" pitchFamily="34" charset="0"/>
              <a:ea typeface="Verdana" panose="020B0604030504040204" pitchFamily="34" charset="0"/>
            </a:endParaRPr>
          </a:p>
          <a:p>
            <a:pPr marL="171450" indent="-171450">
              <a:buFont typeface="Wingdings" panose="05000000000000000000" pitchFamily="2" charset="2"/>
              <a:buChar char="q"/>
            </a:pPr>
            <a:r>
              <a:rPr lang="ro-RO" sz="1600" b="1" dirty="0">
                <a:latin typeface="Verdana" panose="020B0604030504040204" pitchFamily="34" charset="0"/>
                <a:ea typeface="Verdana" panose="020B0604030504040204" pitchFamily="34" charset="0"/>
              </a:rPr>
              <a:t>Academia de Poliție </a:t>
            </a:r>
            <a:r>
              <a:rPr lang="ro-RO" sz="1600" dirty="0">
                <a:latin typeface="Verdana" panose="020B0604030504040204" pitchFamily="34" charset="0"/>
                <a:ea typeface="Verdana" panose="020B0604030504040204" pitchFamily="34" charset="0"/>
              </a:rPr>
              <a:t>”A. I. Cuza”</a:t>
            </a:r>
          </a:p>
          <a:p>
            <a:pPr algn="just"/>
            <a:r>
              <a:rPr lang="ro-RO" sz="1200" dirty="0">
                <a:latin typeface="Verdana" panose="020B0604030504040204" pitchFamily="34" charset="0"/>
                <a:ea typeface="Verdana" panose="020B0604030504040204" pitchFamily="34" charset="0"/>
              </a:rPr>
              <a:t>- studii universitare de licență: 880 de locuri</a:t>
            </a:r>
          </a:p>
          <a:p>
            <a:pPr algn="just"/>
            <a:r>
              <a:rPr lang="ro-RO" sz="1200" dirty="0">
                <a:latin typeface="Verdana" panose="020B0604030504040204" pitchFamily="34" charset="0"/>
                <a:ea typeface="Verdana" panose="020B0604030504040204" pitchFamily="34" charset="0"/>
              </a:rPr>
              <a:t>- studii universitare de masterat: 160 de locuri, din care 75 pentru master profesional</a:t>
            </a:r>
          </a:p>
          <a:p>
            <a:r>
              <a:rPr lang="ro-RO" sz="1200" dirty="0">
                <a:latin typeface="Verdana" panose="020B0604030504040204" pitchFamily="34" charset="0"/>
                <a:ea typeface="Verdana" panose="020B0604030504040204" pitchFamily="34" charset="0"/>
              </a:rPr>
              <a:t>             </a:t>
            </a:r>
          </a:p>
        </p:txBody>
      </p:sp>
      <p:sp>
        <p:nvSpPr>
          <p:cNvPr id="4" name="Slide Number Placeholder 3">
            <a:extLst>
              <a:ext uri="{FF2B5EF4-FFF2-40B4-BE49-F238E27FC236}">
                <a16:creationId xmlns="" xmlns:a16="http://schemas.microsoft.com/office/drawing/2014/main" id="{FC6D4B26-6C1C-8D2D-8C9C-3E681D78B110}"/>
              </a:ext>
            </a:extLst>
          </p:cNvPr>
          <p:cNvSpPr>
            <a:spLocks noGrp="1"/>
          </p:cNvSpPr>
          <p:nvPr>
            <p:ph type="sldNum" sz="quarter" idx="12"/>
          </p:nvPr>
        </p:nvSpPr>
        <p:spPr>
          <a:xfrm>
            <a:off x="8463523" y="6358773"/>
            <a:ext cx="2743200" cy="365125"/>
          </a:xfrm>
        </p:spPr>
        <p:txBody>
          <a:bodyPr/>
          <a:lstStyle/>
          <a:p>
            <a:fld id="{FA8F5E2F-E904-4C27-AF03-1FE657AA8282}" type="slidenum">
              <a:rPr lang="nl-NL" sz="1600" smtClean="0"/>
              <a:t>22</a:t>
            </a:fld>
            <a:endParaRPr lang="nl-NL" dirty="0"/>
          </a:p>
        </p:txBody>
      </p:sp>
      <p:sp>
        <p:nvSpPr>
          <p:cNvPr id="5" name="TextBox 4">
            <a:extLst>
              <a:ext uri="{FF2B5EF4-FFF2-40B4-BE49-F238E27FC236}">
                <a16:creationId xmlns="" xmlns:a16="http://schemas.microsoft.com/office/drawing/2014/main" id="{46E8D9A6-E6DD-63F0-52CA-7FAED5F5876B}"/>
              </a:ext>
            </a:extLst>
          </p:cNvPr>
          <p:cNvSpPr txBox="1"/>
          <p:nvPr/>
        </p:nvSpPr>
        <p:spPr>
          <a:xfrm>
            <a:off x="1445044" y="4297465"/>
            <a:ext cx="4273088" cy="1692771"/>
          </a:xfrm>
          <a:prstGeom prst="rect">
            <a:avLst/>
          </a:prstGeom>
          <a:noFill/>
        </p:spPr>
        <p:txBody>
          <a:bodyPr wrap="square" rtlCol="0">
            <a:spAutoFit/>
          </a:bodyPr>
          <a:lstStyle/>
          <a:p>
            <a:r>
              <a:rPr lang="ro-RO" sz="1400" b="1" dirty="0">
                <a:latin typeface="Verdana" panose="020B0604030504040204" pitchFamily="34" charset="0"/>
                <a:ea typeface="Verdana" panose="020B0604030504040204" pitchFamily="34" charset="0"/>
              </a:rPr>
              <a:t>Recompense - 10.871</a:t>
            </a:r>
          </a:p>
          <a:p>
            <a:endParaRPr lang="ro-RO" sz="900" b="1" dirty="0">
              <a:latin typeface="Verdana" panose="020B0604030504040204" pitchFamily="34" charset="0"/>
              <a:ea typeface="Verdana" panose="020B0604030504040204" pitchFamily="34" charset="0"/>
            </a:endParaRPr>
          </a:p>
          <a:p>
            <a:pPr algn="just"/>
            <a:r>
              <a:rPr lang="ro-RO" sz="1200" dirty="0">
                <a:latin typeface="Verdana" panose="020B0604030504040204" pitchFamily="34" charset="0"/>
                <a:ea typeface="Verdana" panose="020B0604030504040204" pitchFamily="34" charset="0"/>
              </a:rPr>
              <a:t>au avut ca obiect: avansarea în grad înaintea îndeplinirii stagiului minim/excepțional, acordare diplome de merit/onoare, mulțumiri/felicitări verbale/scrise, anularea de sancțiuni, citare prin ordin de zi pe unitate, înscrierea pe placa de onoare a șefilor de promoție </a:t>
            </a:r>
          </a:p>
          <a:p>
            <a:endParaRPr lang="ro-RO"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3697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182780" y="0"/>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3913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2547092" y="130870"/>
            <a:ext cx="7292495" cy="369332"/>
          </a:xfrm>
          <a:prstGeom prst="rect">
            <a:avLst/>
          </a:prstGeom>
          <a:noFill/>
        </p:spPr>
        <p:txBody>
          <a:bodyPr wrap="square" rtlCol="0">
            <a:spAutoFit/>
          </a:bodyPr>
          <a:lstStyle/>
          <a:p>
            <a:pPr algn="ctr"/>
            <a:r>
              <a:rPr lang="ro-RO" b="1" dirty="0">
                <a:solidFill>
                  <a:srgbClr val="2F4582"/>
                </a:solidFill>
                <a:latin typeface="Verdana" panose="020B0604030504040204" pitchFamily="34" charset="0"/>
                <a:ea typeface="Verdana" panose="020B0604030504040204" pitchFamily="34" charset="0"/>
              </a:rPr>
              <a:t>PROIECTE DE DEZVOLTARE</a:t>
            </a: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2" name="TextBox 1"/>
          <p:cNvSpPr txBox="1"/>
          <p:nvPr/>
        </p:nvSpPr>
        <p:spPr>
          <a:xfrm>
            <a:off x="1857375" y="1429814"/>
            <a:ext cx="8915871" cy="430887"/>
          </a:xfrm>
          <a:prstGeom prst="rect">
            <a:avLst/>
          </a:prstGeom>
          <a:noFill/>
        </p:spPr>
        <p:txBody>
          <a:bodyPr wrap="square" rtlCol="0">
            <a:spAutoFit/>
          </a:bodyPr>
          <a:lstStyle/>
          <a:p>
            <a:pPr algn="just"/>
            <a:r>
              <a:rPr lang="en-US" sz="1100" dirty="0">
                <a:latin typeface="Verdana" panose="020B0604030504040204" pitchFamily="34" charset="0"/>
                <a:ea typeface="Verdana" panose="020B0604030504040204" pitchFamily="34" charset="0"/>
              </a:rPr>
              <a:t> </a:t>
            </a:r>
            <a:endParaRPr lang="ro-RO" sz="1100" dirty="0">
              <a:latin typeface="Verdana" panose="020B0604030504040204" pitchFamily="34" charset="0"/>
              <a:ea typeface="Verdana" panose="020B0604030504040204" pitchFamily="34" charset="0"/>
            </a:endParaRPr>
          </a:p>
          <a:p>
            <a:pPr algn="just"/>
            <a:endParaRPr lang="en-US" sz="1100" dirty="0">
              <a:latin typeface="Verdana" panose="020B0604030504040204" pitchFamily="34" charset="0"/>
              <a:ea typeface="Verdana" panose="020B0604030504040204" pitchFamily="34" charset="0"/>
            </a:endParaRPr>
          </a:p>
        </p:txBody>
      </p:sp>
      <p:sp>
        <p:nvSpPr>
          <p:cNvPr id="3" name="TextBox 2"/>
          <p:cNvSpPr txBox="1"/>
          <p:nvPr/>
        </p:nvSpPr>
        <p:spPr>
          <a:xfrm>
            <a:off x="1887017" y="1443928"/>
            <a:ext cx="8417965" cy="430887"/>
          </a:xfrm>
          <a:prstGeom prst="rect">
            <a:avLst/>
          </a:prstGeom>
          <a:noFill/>
        </p:spPr>
        <p:txBody>
          <a:bodyPr wrap="square" rtlCol="0">
            <a:spAutoFit/>
          </a:bodyPr>
          <a:lstStyle/>
          <a:p>
            <a:pPr algn="just"/>
            <a:endParaRPr lang="ro-RO" sz="1100" b="1" dirty="0">
              <a:latin typeface="Verdana" panose="020B0604030504040204" pitchFamily="34" charset="0"/>
              <a:ea typeface="Verdana" panose="020B0604030504040204" pitchFamily="34" charset="0"/>
            </a:endParaRPr>
          </a:p>
          <a:p>
            <a:pPr algn="just"/>
            <a:endParaRPr lang="ro-RO"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D5FE5A5C-AEDB-FC5F-7E76-CFDACC970F68}"/>
              </a:ext>
            </a:extLst>
          </p:cNvPr>
          <p:cNvSpPr>
            <a:spLocks noGrp="1"/>
          </p:cNvSpPr>
          <p:nvPr>
            <p:ph type="sldNum" sz="quarter" idx="12"/>
          </p:nvPr>
        </p:nvSpPr>
        <p:spPr>
          <a:xfrm>
            <a:off x="8467987" y="6310313"/>
            <a:ext cx="2743200" cy="365125"/>
          </a:xfrm>
        </p:spPr>
        <p:txBody>
          <a:bodyPr/>
          <a:lstStyle/>
          <a:p>
            <a:fld id="{FA8F5E2F-E904-4C27-AF03-1FE657AA8282}" type="slidenum">
              <a:rPr lang="nl-NL" sz="1600" smtClean="0"/>
              <a:t>23</a:t>
            </a:fld>
            <a:endParaRPr lang="nl-NL" dirty="0"/>
          </a:p>
        </p:txBody>
      </p:sp>
      <p:sp>
        <p:nvSpPr>
          <p:cNvPr id="5" name="TextBox 4">
            <a:extLst>
              <a:ext uri="{FF2B5EF4-FFF2-40B4-BE49-F238E27FC236}">
                <a16:creationId xmlns="" xmlns:a16="http://schemas.microsoft.com/office/drawing/2014/main" id="{167C2AFD-0A13-04C3-6576-500083053466}"/>
              </a:ext>
            </a:extLst>
          </p:cNvPr>
          <p:cNvSpPr txBox="1"/>
          <p:nvPr/>
        </p:nvSpPr>
        <p:spPr>
          <a:xfrm>
            <a:off x="1677407" y="500202"/>
            <a:ext cx="8837183" cy="6659772"/>
          </a:xfrm>
          <a:prstGeom prst="rect">
            <a:avLst/>
          </a:prstGeom>
          <a:noFill/>
        </p:spPr>
        <p:txBody>
          <a:bodyPr wrap="square">
            <a:spAutoFit/>
          </a:bodyPr>
          <a:lstStyle/>
          <a:p>
            <a:pPr marL="342900" indent="-342900" algn="just">
              <a:lnSpc>
                <a:spcPct val="115000"/>
              </a:lnSpc>
              <a:spcBef>
                <a:spcPts val="500"/>
              </a:spcBef>
              <a:spcAft>
                <a:spcPts val="600"/>
              </a:spcAft>
              <a:buAutoNum type="arabicPeriod"/>
            </a:pPr>
            <a:r>
              <a:rPr lang="ro-RO" sz="1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SIME - </a:t>
            </a:r>
            <a:r>
              <a:rPr lang="ro-RO"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operaționalizarea integrală a sistemului de monitorizare electronică, atât la nivel tehnic, cât și în ceea ce privește asigurarea capabilităților de intervenție, se va realiza până cel târziu la data de 31.12.2025. </a:t>
            </a:r>
          </a:p>
          <a:p>
            <a:pPr marL="285750" indent="-285750" algn="just">
              <a:buFont typeface="Arial" panose="020B0604020202020204" pitchFamily="34" charset="0"/>
              <a:buChar char="•"/>
            </a:pPr>
            <a:r>
              <a:rPr lang="ro-RO"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începând cu data de 01.10.2024, monitorizarea electronică se va extinde la nivel național</a:t>
            </a:r>
          </a:p>
          <a:p>
            <a:pPr marL="285750" indent="-285750" algn="just">
              <a:buFont typeface="Arial" panose="020B0604020202020204" pitchFamily="34" charset="0"/>
              <a:buChar char="•"/>
            </a:pPr>
            <a:r>
              <a:rPr lang="ro-RO" sz="1400" dirty="0">
                <a:solidFill>
                  <a:srgbClr val="000000"/>
                </a:solidFill>
                <a:latin typeface="Verdana" panose="020B0604030504040204" pitchFamily="34" charset="0"/>
                <a:cs typeface="Times New Roman" panose="02020603050405020304" pitchFamily="18" charset="0"/>
              </a:rPr>
              <a:t>monitorizarea electronică urmează a se aplica, în sistem pilot, și în cazul măsurii controlului judiciar/controlului judiciar pe cauțiune și în cazul măsurii arestului la domiciliu, începând cu data de 01.10.2024 în București și în cele 23 de județe în care este deja implementat SIME </a:t>
            </a:r>
          </a:p>
          <a:p>
            <a:pPr marL="285750" indent="-285750" algn="just">
              <a:buFont typeface="Arial" panose="020B0604020202020204" pitchFamily="34" charset="0"/>
              <a:buChar char="•"/>
            </a:pPr>
            <a:r>
              <a:rPr lang="fr-FR" sz="1400" dirty="0">
                <a:solidFill>
                  <a:srgbClr val="000000"/>
                </a:solidFill>
                <a:latin typeface="Verdana" panose="020B0604030504040204" pitchFamily="34" charset="0"/>
                <a:cs typeface="Times New Roman" panose="02020603050405020304" pitchFamily="18" charset="0"/>
              </a:rPr>
              <a:t>au </a:t>
            </a:r>
            <a:r>
              <a:rPr lang="fr-FR" sz="1400" dirty="0" err="1">
                <a:solidFill>
                  <a:srgbClr val="000000"/>
                </a:solidFill>
                <a:latin typeface="Verdana" panose="020B0604030504040204" pitchFamily="34" charset="0"/>
                <a:cs typeface="Times New Roman" panose="02020603050405020304" pitchFamily="18" charset="0"/>
              </a:rPr>
              <a:t>fost</a:t>
            </a:r>
            <a:r>
              <a:rPr lang="fr-FR" sz="1400" dirty="0">
                <a:solidFill>
                  <a:srgbClr val="000000"/>
                </a:solidFill>
                <a:latin typeface="Verdana" panose="020B0604030504040204" pitchFamily="34" charset="0"/>
                <a:cs typeface="Times New Roman" panose="02020603050405020304" pitchFamily="18" charset="0"/>
              </a:rPr>
              <a:t> </a:t>
            </a:r>
            <a:r>
              <a:rPr lang="fr-FR" sz="1400" dirty="0" err="1">
                <a:solidFill>
                  <a:srgbClr val="000000"/>
                </a:solidFill>
                <a:latin typeface="Verdana" panose="020B0604030504040204" pitchFamily="34" charset="0"/>
                <a:cs typeface="Times New Roman" panose="02020603050405020304" pitchFamily="18" charset="0"/>
              </a:rPr>
              <a:t>montate</a:t>
            </a:r>
            <a:r>
              <a:rPr lang="fr-FR" sz="1400" dirty="0">
                <a:solidFill>
                  <a:srgbClr val="000000"/>
                </a:solidFill>
                <a:latin typeface="Verdana" panose="020B0604030504040204" pitchFamily="34" charset="0"/>
                <a:cs typeface="Times New Roman" panose="02020603050405020304" pitchFamily="18" charset="0"/>
              </a:rPr>
              <a:t> 905 </a:t>
            </a:r>
            <a:r>
              <a:rPr lang="fr-FR" sz="1400" dirty="0" err="1">
                <a:solidFill>
                  <a:srgbClr val="000000"/>
                </a:solidFill>
                <a:latin typeface="Verdana" panose="020B0604030504040204" pitchFamily="34" charset="0"/>
                <a:cs typeface="Times New Roman" panose="02020603050405020304" pitchFamily="18" charset="0"/>
              </a:rPr>
              <a:t>dispozitive</a:t>
            </a:r>
            <a:r>
              <a:rPr lang="fr-FR" sz="1400" dirty="0">
                <a:solidFill>
                  <a:srgbClr val="000000"/>
                </a:solidFill>
                <a:latin typeface="Verdana" panose="020B0604030504040204" pitchFamily="34" charset="0"/>
                <a:cs typeface="Times New Roman" panose="02020603050405020304" pitchFamily="18" charset="0"/>
              </a:rPr>
              <a:t> de </a:t>
            </a:r>
            <a:r>
              <a:rPr lang="fr-FR" sz="1400" dirty="0" err="1">
                <a:solidFill>
                  <a:srgbClr val="000000"/>
                </a:solidFill>
                <a:latin typeface="Verdana" panose="020B0604030504040204" pitchFamily="34" charset="0"/>
                <a:cs typeface="Times New Roman" panose="02020603050405020304" pitchFamily="18" charset="0"/>
              </a:rPr>
              <a:t>monitorizare</a:t>
            </a:r>
            <a:r>
              <a:rPr lang="fr-FR" sz="1400" dirty="0">
                <a:solidFill>
                  <a:srgbClr val="000000"/>
                </a:solidFill>
                <a:latin typeface="Verdana" panose="020B0604030504040204" pitchFamily="34" charset="0"/>
                <a:cs typeface="Times New Roman" panose="02020603050405020304" pitchFamily="18" charset="0"/>
              </a:rPr>
              <a:t>, </a:t>
            </a:r>
            <a:r>
              <a:rPr lang="fr-FR" sz="1400" dirty="0" err="1">
                <a:solidFill>
                  <a:srgbClr val="000000"/>
                </a:solidFill>
                <a:latin typeface="Verdana" panose="020B0604030504040204" pitchFamily="34" charset="0"/>
                <a:cs typeface="Times New Roman" panose="02020603050405020304" pitchFamily="18" charset="0"/>
              </a:rPr>
              <a:t>în</a:t>
            </a:r>
            <a:r>
              <a:rPr lang="fr-FR" sz="1400" dirty="0">
                <a:solidFill>
                  <a:srgbClr val="000000"/>
                </a:solidFill>
                <a:latin typeface="Verdana" panose="020B0604030504040204" pitchFamily="34" charset="0"/>
                <a:cs typeface="Times New Roman" panose="02020603050405020304" pitchFamily="18" charset="0"/>
              </a:rPr>
              <a:t> </a:t>
            </a:r>
            <a:r>
              <a:rPr lang="fr-FR" sz="1400" dirty="0" err="1">
                <a:solidFill>
                  <a:srgbClr val="000000"/>
                </a:solidFill>
                <a:latin typeface="Verdana" panose="020B0604030504040204" pitchFamily="34" charset="0"/>
                <a:cs typeface="Times New Roman" panose="02020603050405020304" pitchFamily="18" charset="0"/>
              </a:rPr>
              <a:t>prezent</a:t>
            </a:r>
            <a:r>
              <a:rPr lang="fr-FR" sz="1400" dirty="0">
                <a:solidFill>
                  <a:srgbClr val="000000"/>
                </a:solidFill>
                <a:latin typeface="Verdana" panose="020B0604030504040204" pitchFamily="34" charset="0"/>
                <a:cs typeface="Times New Roman" panose="02020603050405020304" pitchFamily="18" charset="0"/>
              </a:rPr>
              <a:t> </a:t>
            </a:r>
            <a:r>
              <a:rPr lang="fr-FR" sz="1400" dirty="0" err="1">
                <a:solidFill>
                  <a:srgbClr val="000000"/>
                </a:solidFill>
                <a:latin typeface="Verdana" panose="020B0604030504040204" pitchFamily="34" charset="0"/>
                <a:cs typeface="Times New Roman" panose="02020603050405020304" pitchFamily="18" charset="0"/>
              </a:rPr>
              <a:t>fiind</a:t>
            </a:r>
            <a:r>
              <a:rPr lang="fr-FR" sz="1400" dirty="0">
                <a:solidFill>
                  <a:srgbClr val="000000"/>
                </a:solidFill>
                <a:latin typeface="Verdana" panose="020B0604030504040204" pitchFamily="34" charset="0"/>
                <a:cs typeface="Times New Roman" panose="02020603050405020304" pitchFamily="18" charset="0"/>
              </a:rPr>
              <a:t> active 315</a:t>
            </a:r>
            <a:endParaRPr lang="ro-RO" sz="1400" dirty="0">
              <a:solidFill>
                <a:srgbClr val="000000"/>
              </a:solidFill>
              <a:latin typeface="Verdana" panose="020B0604030504040204" pitchFamily="34" charset="0"/>
              <a:cs typeface="Times New Roman" panose="02020603050405020304" pitchFamily="18" charset="0"/>
            </a:endParaRPr>
          </a:p>
          <a:p>
            <a:pPr marL="285750" indent="-285750" algn="just">
              <a:buFont typeface="Arial" panose="020B0604020202020204" pitchFamily="34" charset="0"/>
              <a:buChar char="•"/>
            </a:pPr>
            <a:endParaRPr lang="ro-RO" sz="1400" dirty="0">
              <a:solidFill>
                <a:srgbClr val="000000"/>
              </a:solidFill>
              <a:latin typeface="Verdana" panose="020B0604030504040204" pitchFamily="34" charset="0"/>
              <a:cs typeface="Times New Roman" panose="02020603050405020304" pitchFamily="18" charset="0"/>
            </a:endParaRPr>
          </a:p>
          <a:p>
            <a:pPr algn="just"/>
            <a:endParaRPr lang="ro-RO" sz="100" dirty="0">
              <a:solidFill>
                <a:srgbClr val="000000"/>
              </a:solidFill>
              <a:latin typeface="Verdana" panose="020B0604030504040204" pitchFamily="34" charset="0"/>
              <a:cs typeface="Times New Roman" panose="02020603050405020304" pitchFamily="18" charset="0"/>
            </a:endParaRPr>
          </a:p>
          <a:p>
            <a:pPr algn="just">
              <a:lnSpc>
                <a:spcPct val="115000"/>
              </a:lnSpc>
              <a:spcBef>
                <a:spcPts val="500"/>
              </a:spcBef>
              <a:spcAft>
                <a:spcPts val="600"/>
              </a:spcAft>
            </a:pPr>
            <a:r>
              <a:rPr lang="ro-RO"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2. </a:t>
            </a:r>
            <a:r>
              <a:rPr lang="ro-RO" sz="1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E-DAC </a:t>
            </a:r>
            <a:r>
              <a:rPr lang="ro-RO"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dezvoltarea aplicației informatice mobile care permite interogarea printr-o singură interfață </a:t>
            </a:r>
            <a:r>
              <a:rPr lang="ro-RO"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grafică, având opțiunea scanării automate a documentelor de identitate, a </a:t>
            </a:r>
            <a:r>
              <a:rPr lang="ro-RO"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bazelor de date de interes Schengen și cele ale IGPR, IGPF, IGJR și IGI. </a:t>
            </a:r>
          </a:p>
          <a:p>
            <a:pPr algn="just">
              <a:lnSpc>
                <a:spcPct val="115000"/>
              </a:lnSpc>
              <a:spcBef>
                <a:spcPts val="500"/>
              </a:spcBef>
              <a:spcAft>
                <a:spcPts val="600"/>
              </a:spcAft>
            </a:pPr>
            <a:endParaRPr lang="ro-RO" sz="1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600"/>
              </a:spcAft>
            </a:pPr>
            <a:r>
              <a:rPr lang="ro-RO" sz="1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 Proiecte cu BANCA MONDIALĂ – </a:t>
            </a:r>
            <a:r>
              <a:rPr lang="ro-RO"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se </a:t>
            </a:r>
            <a:r>
              <a:rPr lang="ro-RO"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implementează 3 proiecte finanțate integral de către Banca Mondială, prin intermediul unui împrumut garantat de Guvernul României în valoare de 232 de milioane de euro. Obiectivul principal vizează creșterea rezilienței la dezastre a infrastructurii din administrarea structurilor aflate în subordine: </a:t>
            </a:r>
            <a:r>
              <a:rPr lang="ro-RO" sz="1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142 milioane de euro pentru IGSU, 50 milioane de euro pentru IGPR și 40 milioane de euro pentru IGJR.</a:t>
            </a:r>
          </a:p>
          <a:p>
            <a:pPr algn="just">
              <a:lnSpc>
                <a:spcPct val="115000"/>
              </a:lnSpc>
              <a:spcBef>
                <a:spcPts val="500"/>
              </a:spcBef>
              <a:spcAft>
                <a:spcPts val="600"/>
              </a:spcAft>
            </a:pPr>
            <a:endParaRPr lang="ro-RO" sz="1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600"/>
              </a:spcAft>
            </a:pPr>
            <a:r>
              <a:rPr lang="ro-RO" sz="14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 CONCEPȚIE CANINĂ - </a:t>
            </a:r>
            <a:r>
              <a:rPr lang="ro-RO"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 fost aprobată „Concepția privind dezvoltarea și eficientizarea activității componentelor canine la nivelul Poliției Române, Jandarmeriei Române și Poliției de Frontieră Române”. Până la finalul anului 2027, în plus față de cele 40 de componente existente, se vor operaționaliza aproximativ 250 echipe canine specializate în detectarea de substanțe stupefiante. De asemenea, vor fi achiziționați 20 de câini de reproducție.</a:t>
            </a:r>
          </a:p>
          <a:p>
            <a:pPr algn="just">
              <a:lnSpc>
                <a:spcPct val="115000"/>
              </a:lnSpc>
              <a:spcBef>
                <a:spcPts val="500"/>
              </a:spcBef>
              <a:spcAft>
                <a:spcPts val="600"/>
              </a:spcAft>
            </a:pPr>
            <a:endParaRPr lang="ro-RO" sz="105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70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418754" y="-14681"/>
            <a:ext cx="11233859" cy="6858000"/>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3913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1937507" y="262550"/>
            <a:ext cx="7292495"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COMUNICARE PUBLICĂ</a:t>
            </a: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14319"/>
            <a:ext cx="1229836" cy="292633"/>
          </a:xfrm>
          <a:prstGeom prst="rect">
            <a:avLst/>
          </a:prstGeom>
        </p:spPr>
      </p:pic>
      <p:sp>
        <p:nvSpPr>
          <p:cNvPr id="2" name="TextBox 1"/>
          <p:cNvSpPr txBox="1"/>
          <p:nvPr/>
        </p:nvSpPr>
        <p:spPr>
          <a:xfrm>
            <a:off x="1857375" y="1429814"/>
            <a:ext cx="8915871" cy="430887"/>
          </a:xfrm>
          <a:prstGeom prst="rect">
            <a:avLst/>
          </a:prstGeom>
          <a:noFill/>
        </p:spPr>
        <p:txBody>
          <a:bodyPr wrap="square" rtlCol="0">
            <a:spAutoFit/>
          </a:bodyPr>
          <a:lstStyle/>
          <a:p>
            <a:pPr algn="just"/>
            <a:r>
              <a:rPr lang="en-US" sz="1100" dirty="0">
                <a:latin typeface="Verdana" panose="020B0604030504040204" pitchFamily="34" charset="0"/>
                <a:ea typeface="Verdana" panose="020B0604030504040204" pitchFamily="34" charset="0"/>
              </a:rPr>
              <a:t> </a:t>
            </a:r>
            <a:endParaRPr lang="ro-RO" sz="1100" dirty="0">
              <a:latin typeface="Verdana" panose="020B0604030504040204" pitchFamily="34" charset="0"/>
              <a:ea typeface="Verdana" panose="020B0604030504040204" pitchFamily="34" charset="0"/>
            </a:endParaRPr>
          </a:p>
          <a:p>
            <a:pPr algn="just"/>
            <a:endParaRPr lang="en-US" sz="1100" dirty="0">
              <a:latin typeface="Verdana" panose="020B0604030504040204" pitchFamily="34" charset="0"/>
              <a:ea typeface="Verdana" panose="020B0604030504040204" pitchFamily="34" charset="0"/>
            </a:endParaRPr>
          </a:p>
        </p:txBody>
      </p:sp>
      <p:sp>
        <p:nvSpPr>
          <p:cNvPr id="3" name="TextBox 2"/>
          <p:cNvSpPr txBox="1"/>
          <p:nvPr/>
        </p:nvSpPr>
        <p:spPr>
          <a:xfrm>
            <a:off x="1857375" y="1429814"/>
            <a:ext cx="8417965" cy="430887"/>
          </a:xfrm>
          <a:prstGeom prst="rect">
            <a:avLst/>
          </a:prstGeom>
          <a:noFill/>
        </p:spPr>
        <p:txBody>
          <a:bodyPr wrap="square" rtlCol="0">
            <a:spAutoFit/>
          </a:bodyPr>
          <a:lstStyle/>
          <a:p>
            <a:pPr algn="just"/>
            <a:endParaRPr lang="ro-RO" sz="1100" b="1" dirty="0">
              <a:latin typeface="Verdana" panose="020B0604030504040204" pitchFamily="34" charset="0"/>
              <a:ea typeface="Verdana" panose="020B0604030504040204" pitchFamily="34" charset="0"/>
            </a:endParaRPr>
          </a:p>
          <a:p>
            <a:pPr algn="just"/>
            <a:endParaRPr lang="ro-RO" sz="1100" dirty="0">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 xmlns:a16="http://schemas.microsoft.com/office/drawing/2014/main" id="{D5FE5A5C-AEDB-FC5F-7E76-CFDACC970F68}"/>
              </a:ext>
            </a:extLst>
          </p:cNvPr>
          <p:cNvSpPr>
            <a:spLocks noGrp="1"/>
          </p:cNvSpPr>
          <p:nvPr>
            <p:ph type="sldNum" sz="quarter" idx="12"/>
          </p:nvPr>
        </p:nvSpPr>
        <p:spPr>
          <a:xfrm>
            <a:off x="8467987" y="6310313"/>
            <a:ext cx="2743200" cy="365125"/>
          </a:xfrm>
        </p:spPr>
        <p:txBody>
          <a:bodyPr/>
          <a:lstStyle/>
          <a:p>
            <a:fld id="{FA8F5E2F-E904-4C27-AF03-1FE657AA8282}" type="slidenum">
              <a:rPr lang="nl-NL" sz="1600" smtClean="0"/>
              <a:t>24</a:t>
            </a:fld>
            <a:endParaRPr lang="nl-NL" dirty="0"/>
          </a:p>
        </p:txBody>
      </p:sp>
      <p:sp>
        <p:nvSpPr>
          <p:cNvPr id="5" name="TextBox 4"/>
          <p:cNvSpPr txBox="1"/>
          <p:nvPr/>
        </p:nvSpPr>
        <p:spPr>
          <a:xfrm>
            <a:off x="1601163" y="1854966"/>
            <a:ext cx="4625916" cy="4247317"/>
          </a:xfrm>
          <a:prstGeom prst="rect">
            <a:avLst/>
          </a:prstGeom>
          <a:noFill/>
        </p:spPr>
        <p:txBody>
          <a:bodyPr wrap="square" rtlCol="0">
            <a:spAutoFit/>
          </a:bodyPr>
          <a:lstStyle/>
          <a:p>
            <a:pPr marL="285750" indent="-285750">
              <a:buFont typeface="Wingdings" panose="05000000000000000000" pitchFamily="2" charset="2"/>
              <a:buChar char="q"/>
            </a:pPr>
            <a:r>
              <a:rPr lang="ro-RO" b="1" dirty="0">
                <a:latin typeface="Verdana" panose="020B0604030504040204" pitchFamily="34" charset="0"/>
                <a:ea typeface="Verdana" panose="020B0604030504040204" pitchFamily="34" charset="0"/>
              </a:rPr>
              <a:t>COMUNICATE DE PRESĂ: 25.337</a:t>
            </a:r>
          </a:p>
          <a:p>
            <a:pPr marL="285750" indent="-285750">
              <a:buFont typeface="Wingdings" panose="05000000000000000000" pitchFamily="2" charset="2"/>
              <a:buChar char="v"/>
            </a:pPr>
            <a:r>
              <a:rPr lang="ro-RO" dirty="0">
                <a:latin typeface="Verdana" panose="020B0604030504040204" pitchFamily="34" charset="0"/>
                <a:ea typeface="Verdana" panose="020B0604030504040204" pitchFamily="34" charset="0"/>
              </a:rPr>
              <a:t>la nivel central – </a:t>
            </a:r>
            <a:r>
              <a:rPr lang="ro-RO" b="1" dirty="0">
                <a:latin typeface="Verdana" panose="020B0604030504040204" pitchFamily="34" charset="0"/>
                <a:ea typeface="Verdana" panose="020B0604030504040204" pitchFamily="34" charset="0"/>
              </a:rPr>
              <a:t>2.392</a:t>
            </a:r>
          </a:p>
          <a:p>
            <a:pPr marL="285750" indent="-285750">
              <a:buFont typeface="Wingdings" panose="05000000000000000000" pitchFamily="2" charset="2"/>
              <a:buChar char="v"/>
            </a:pPr>
            <a:r>
              <a:rPr lang="ro-RO" dirty="0">
                <a:latin typeface="Verdana" panose="020B0604030504040204" pitchFamily="34" charset="0"/>
                <a:ea typeface="Verdana" panose="020B0604030504040204" pitchFamily="34" charset="0"/>
              </a:rPr>
              <a:t>la nivel teritorial – </a:t>
            </a:r>
            <a:r>
              <a:rPr lang="ro-RO" b="1" dirty="0">
                <a:latin typeface="Verdana" panose="020B0604030504040204" pitchFamily="34" charset="0"/>
                <a:ea typeface="Verdana" panose="020B0604030504040204" pitchFamily="34" charset="0"/>
              </a:rPr>
              <a:t>22.945</a:t>
            </a:r>
          </a:p>
          <a:p>
            <a:endParaRPr lang="ro-RO"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ro-RO" b="1" dirty="0">
                <a:latin typeface="Verdana" panose="020B0604030504040204" pitchFamily="34" charset="0"/>
                <a:ea typeface="Verdana" panose="020B0604030504040204" pitchFamily="34" charset="0"/>
              </a:rPr>
              <a:t>CONFERINȚE ȘI DECLARAȚII DE PRESĂ: 4.264</a:t>
            </a:r>
          </a:p>
          <a:p>
            <a:pPr marL="285750" indent="-285750">
              <a:buFont typeface="Wingdings" panose="05000000000000000000" pitchFamily="2" charset="2"/>
              <a:buChar char="v"/>
            </a:pPr>
            <a:r>
              <a:rPr lang="ro-RO" dirty="0">
                <a:latin typeface="Verdana" panose="020B0604030504040204" pitchFamily="34" charset="0"/>
                <a:ea typeface="Verdana" panose="020B0604030504040204" pitchFamily="34" charset="0"/>
              </a:rPr>
              <a:t>la nivel central – </a:t>
            </a:r>
            <a:r>
              <a:rPr lang="ro-RO" b="1" dirty="0">
                <a:latin typeface="Verdana" panose="020B0604030504040204" pitchFamily="34" charset="0"/>
                <a:ea typeface="Verdana" panose="020B0604030504040204" pitchFamily="34" charset="0"/>
              </a:rPr>
              <a:t>392</a:t>
            </a:r>
          </a:p>
          <a:p>
            <a:pPr marL="285750" indent="-285750">
              <a:buFont typeface="Wingdings" panose="05000000000000000000" pitchFamily="2" charset="2"/>
              <a:buChar char="v"/>
            </a:pPr>
            <a:r>
              <a:rPr lang="ro-RO" dirty="0">
                <a:latin typeface="Verdana" panose="020B0604030504040204" pitchFamily="34" charset="0"/>
                <a:ea typeface="Verdana" panose="020B0604030504040204" pitchFamily="34" charset="0"/>
              </a:rPr>
              <a:t>la nivel teritorial – </a:t>
            </a:r>
            <a:r>
              <a:rPr lang="ro-RO" b="1" dirty="0">
                <a:latin typeface="Verdana" panose="020B0604030504040204" pitchFamily="34" charset="0"/>
                <a:ea typeface="Verdana" panose="020B0604030504040204" pitchFamily="34" charset="0"/>
              </a:rPr>
              <a:t>3.872</a:t>
            </a:r>
          </a:p>
          <a:p>
            <a:pPr marL="285750" indent="-285750">
              <a:buFont typeface="Wingdings" panose="05000000000000000000" pitchFamily="2" charset="2"/>
              <a:buChar char="v"/>
            </a:pPr>
            <a:endParaRPr lang="ro-RO" b="1"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q"/>
            </a:pPr>
            <a:r>
              <a:rPr lang="ro-RO" b="1" dirty="0">
                <a:latin typeface="Verdana" panose="020B0604030504040204" pitchFamily="34" charset="0"/>
                <a:ea typeface="Verdana" panose="020B0604030504040204" pitchFamily="34" charset="0"/>
              </a:rPr>
              <a:t>POSTĂRI SOCIAL MEDIA: 15.037</a:t>
            </a:r>
          </a:p>
          <a:p>
            <a:pPr marL="342900" indent="-342900">
              <a:buFont typeface="Wingdings" panose="05000000000000000000" pitchFamily="2" charset="2"/>
              <a:buChar char="v"/>
            </a:pPr>
            <a:r>
              <a:rPr lang="ro-RO" dirty="0">
                <a:latin typeface="Verdana" panose="020B0604030504040204" pitchFamily="34" charset="0"/>
                <a:ea typeface="Verdana" panose="020B0604030504040204" pitchFamily="34" charset="0"/>
              </a:rPr>
              <a:t>la nivel central –</a:t>
            </a:r>
            <a:r>
              <a:rPr lang="ro-RO" b="1" dirty="0">
                <a:latin typeface="Verdana" panose="020B0604030504040204" pitchFamily="34" charset="0"/>
                <a:ea typeface="Verdana" panose="020B0604030504040204" pitchFamily="34" charset="0"/>
              </a:rPr>
              <a:t> 1.573</a:t>
            </a:r>
          </a:p>
          <a:p>
            <a:pPr marL="342900" indent="-342900">
              <a:buFont typeface="Wingdings" panose="05000000000000000000" pitchFamily="2" charset="2"/>
              <a:buChar char="v"/>
            </a:pPr>
            <a:r>
              <a:rPr lang="ro-RO" dirty="0">
                <a:latin typeface="Verdana" panose="020B0604030504040204" pitchFamily="34" charset="0"/>
                <a:ea typeface="Verdana" panose="020B0604030504040204" pitchFamily="34" charset="0"/>
              </a:rPr>
              <a:t>la nivel național –</a:t>
            </a:r>
            <a:r>
              <a:rPr lang="ro-RO" b="1" dirty="0">
                <a:latin typeface="Verdana" panose="020B0604030504040204" pitchFamily="34" charset="0"/>
                <a:ea typeface="Verdana" panose="020B0604030504040204" pitchFamily="34" charset="0"/>
              </a:rPr>
              <a:t> 13.464</a:t>
            </a:r>
          </a:p>
          <a:p>
            <a:pPr marL="285750" indent="-285750">
              <a:buFont typeface="Wingdings" panose="05000000000000000000" pitchFamily="2" charset="2"/>
              <a:buChar char="v"/>
            </a:pPr>
            <a:endParaRPr lang="ro-RO" b="1" dirty="0"/>
          </a:p>
          <a:p>
            <a:endParaRPr lang="ro-RO" dirty="0"/>
          </a:p>
        </p:txBody>
      </p:sp>
      <p:sp>
        <p:nvSpPr>
          <p:cNvPr id="7" name="TextBox 6"/>
          <p:cNvSpPr txBox="1"/>
          <p:nvPr/>
        </p:nvSpPr>
        <p:spPr>
          <a:xfrm>
            <a:off x="6816436" y="323571"/>
            <a:ext cx="4394751" cy="369332"/>
          </a:xfrm>
          <a:prstGeom prst="rect">
            <a:avLst/>
          </a:prstGeom>
          <a:noFill/>
        </p:spPr>
        <p:txBody>
          <a:bodyPr wrap="square" rtlCol="0">
            <a:spAutoFit/>
          </a:bodyPr>
          <a:lstStyle/>
          <a:p>
            <a:endParaRPr lang="en-US" dirty="0"/>
          </a:p>
        </p:txBody>
      </p:sp>
      <p:sp>
        <p:nvSpPr>
          <p:cNvPr id="9" name="TextBox 8"/>
          <p:cNvSpPr txBox="1"/>
          <p:nvPr/>
        </p:nvSpPr>
        <p:spPr>
          <a:xfrm>
            <a:off x="6672301" y="878488"/>
            <a:ext cx="4179894" cy="4801314"/>
          </a:xfrm>
          <a:prstGeom prst="rect">
            <a:avLst/>
          </a:prstGeom>
          <a:noFill/>
        </p:spPr>
        <p:txBody>
          <a:bodyPr wrap="square" rtlCol="0">
            <a:spAutoFit/>
          </a:bodyPr>
          <a:lstStyle/>
          <a:p>
            <a:pPr algn="ctr"/>
            <a:r>
              <a:rPr lang="ro-RO" b="1" dirty="0">
                <a:latin typeface="Verdana" panose="020B0604030504040204" pitchFamily="34" charset="0"/>
                <a:ea typeface="Verdana" panose="020B0604030504040204" pitchFamily="34" charset="0"/>
              </a:rPr>
              <a:t>LA NIVEL APARATULUI CENTRAL - MAI:</a:t>
            </a:r>
          </a:p>
          <a:p>
            <a:endParaRPr lang="ro-RO"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ro-RO" b="1" dirty="0">
                <a:latin typeface="Verdana" panose="020B0604030504040204" pitchFamily="34" charset="0"/>
                <a:ea typeface="Verdana" panose="020B0604030504040204" pitchFamily="34" charset="0"/>
              </a:rPr>
              <a:t>SOLICITĂRI DE INFORMAȚII DE INTERES PUBLIC </a:t>
            </a:r>
            <a:r>
              <a:rPr lang="ro-RO" dirty="0">
                <a:latin typeface="Verdana" panose="020B0604030504040204" pitchFamily="34" charset="0"/>
                <a:ea typeface="Verdana" panose="020B0604030504040204" pitchFamily="34" charset="0"/>
              </a:rPr>
              <a:t>–</a:t>
            </a:r>
            <a:r>
              <a:rPr lang="ro-RO" b="1" dirty="0">
                <a:latin typeface="Verdana" panose="020B0604030504040204" pitchFamily="34" charset="0"/>
                <a:ea typeface="Verdana" panose="020B0604030504040204" pitchFamily="34" charset="0"/>
              </a:rPr>
              <a:t> 366</a:t>
            </a:r>
          </a:p>
          <a:p>
            <a:pPr marL="285750" indent="-285750">
              <a:buFont typeface="Wingdings" panose="05000000000000000000" pitchFamily="2" charset="2"/>
              <a:buChar char="q"/>
            </a:pPr>
            <a:endParaRPr lang="ro-RO"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ro-RO" b="1" dirty="0">
                <a:latin typeface="Verdana" panose="020B0604030504040204" pitchFamily="34" charset="0"/>
                <a:ea typeface="Verdana" panose="020B0604030504040204" pitchFamily="34" charset="0"/>
              </a:rPr>
              <a:t>EVENIMENTE DE RELAȚII PUBLICE</a:t>
            </a:r>
            <a:r>
              <a:rPr lang="ro-RO" dirty="0">
                <a:latin typeface="Verdana" panose="020B0604030504040204" pitchFamily="34" charset="0"/>
                <a:ea typeface="Verdana" panose="020B0604030504040204" pitchFamily="34" charset="0"/>
              </a:rPr>
              <a:t> –</a:t>
            </a:r>
            <a:r>
              <a:rPr lang="ro-RO" b="1" dirty="0">
                <a:latin typeface="Verdana" panose="020B0604030504040204" pitchFamily="34" charset="0"/>
                <a:ea typeface="Verdana" panose="020B0604030504040204" pitchFamily="34" charset="0"/>
              </a:rPr>
              <a:t>8</a:t>
            </a:r>
          </a:p>
          <a:p>
            <a:pPr marL="285750" indent="-285750">
              <a:buFont typeface="Wingdings" panose="05000000000000000000" pitchFamily="2" charset="2"/>
              <a:buChar char="q"/>
            </a:pPr>
            <a:endParaRPr lang="ro-RO"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ro-RO" b="1" dirty="0">
                <a:latin typeface="Verdana" panose="020B0604030504040204" pitchFamily="34" charset="0"/>
                <a:ea typeface="Verdana" panose="020B0604030504040204" pitchFamily="34" charset="0"/>
              </a:rPr>
              <a:t>CAMPANII NAȚIONALE DE INFORMARE</a:t>
            </a:r>
            <a:r>
              <a:rPr lang="ro-RO" dirty="0">
                <a:latin typeface="Verdana" panose="020B0604030504040204" pitchFamily="34" charset="0"/>
                <a:ea typeface="Verdana" panose="020B0604030504040204" pitchFamily="34" charset="0"/>
              </a:rPr>
              <a:t> –</a:t>
            </a:r>
            <a:r>
              <a:rPr lang="ro-RO" b="1" dirty="0">
                <a:latin typeface="Verdana" panose="020B0604030504040204" pitchFamily="34" charset="0"/>
                <a:ea typeface="Verdana" panose="020B0604030504040204" pitchFamily="34" charset="0"/>
              </a:rPr>
              <a:t> 3 </a:t>
            </a:r>
            <a:r>
              <a:rPr lang="ro-RO" dirty="0">
                <a:latin typeface="Verdana" panose="020B0604030504040204" pitchFamily="34" charset="0"/>
                <a:ea typeface="Verdana" panose="020B0604030504040204" pitchFamily="34" charset="0"/>
              </a:rPr>
              <a:t>(antidrog, alegeri, Schengen)</a:t>
            </a:r>
          </a:p>
          <a:p>
            <a:pPr marL="285750" indent="-285750">
              <a:buFont typeface="Wingdings" panose="05000000000000000000" pitchFamily="2" charset="2"/>
              <a:buChar char="q"/>
            </a:pPr>
            <a:endParaRPr lang="ro-RO"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ro-RO" b="1" dirty="0">
                <a:latin typeface="Verdana" panose="020B0604030504040204" pitchFamily="34" charset="0"/>
                <a:ea typeface="Verdana" panose="020B0604030504040204" pitchFamily="34" charset="0"/>
              </a:rPr>
              <a:t>DEZBATERI PUBLICE</a:t>
            </a:r>
            <a:r>
              <a:rPr lang="ro-RO" dirty="0">
                <a:latin typeface="Verdana" panose="020B0604030504040204" pitchFamily="34" charset="0"/>
                <a:ea typeface="Verdana" panose="020B0604030504040204" pitchFamily="34" charset="0"/>
              </a:rPr>
              <a:t> –</a:t>
            </a:r>
            <a:r>
              <a:rPr lang="ro-RO" b="1" dirty="0">
                <a:latin typeface="Verdana" panose="020B0604030504040204" pitchFamily="34" charset="0"/>
                <a:ea typeface="Verdana" panose="020B0604030504040204" pitchFamily="34" charset="0"/>
              </a:rPr>
              <a:t> 6</a:t>
            </a:r>
          </a:p>
          <a:p>
            <a:pPr marL="285750" indent="-285750">
              <a:buFont typeface="Wingdings" panose="05000000000000000000" pitchFamily="2" charset="2"/>
              <a:buChar char="q"/>
            </a:pPr>
            <a:endParaRPr lang="ro-RO" b="1"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ro-RO" b="1" dirty="0">
                <a:latin typeface="Verdana" panose="020B0604030504040204" pitchFamily="34" charset="0"/>
                <a:ea typeface="Verdana" panose="020B0604030504040204" pitchFamily="34" charset="0"/>
              </a:rPr>
              <a:t>TRANSMISIUNI ÎN DIRECT</a:t>
            </a:r>
            <a:r>
              <a:rPr lang="ro-RO" dirty="0">
                <a:latin typeface="Verdana" panose="020B0604030504040204" pitchFamily="34" charset="0"/>
                <a:ea typeface="Verdana" panose="020B0604030504040204" pitchFamily="34" charset="0"/>
              </a:rPr>
              <a:t> –</a:t>
            </a:r>
            <a:r>
              <a:rPr lang="ro-RO" b="1" dirty="0">
                <a:latin typeface="Verdana" panose="020B0604030504040204" pitchFamily="34" charset="0"/>
                <a:ea typeface="Verdana" panose="020B0604030504040204" pitchFamily="34" charset="0"/>
              </a:rPr>
              <a:t> 34</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709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70309" y="-14681"/>
            <a:ext cx="11233859" cy="6858000"/>
          </a:xfrm>
          <a:prstGeom prst="rect">
            <a:avLst/>
          </a:prstGeom>
        </p:spPr>
      </p:pic>
      <p:pic>
        <p:nvPicPr>
          <p:cNvPr id="9" name="Picture 8"/>
          <p:cNvPicPr>
            <a:picLocks noChangeAspect="1"/>
          </p:cNvPicPr>
          <p:nvPr/>
        </p:nvPicPr>
        <p:blipFill rotWithShape="1">
          <a:blip r:embed="rId4"/>
          <a:srcRect l="30875" t="48836" r="65383" b="46833"/>
          <a:stretch/>
        </p:blipFill>
        <p:spPr>
          <a:xfrm>
            <a:off x="1251909" y="216802"/>
            <a:ext cx="3155707" cy="643689"/>
          </a:xfrm>
          <a:prstGeom prst="rect">
            <a:avLst/>
          </a:prstGeom>
        </p:spPr>
      </p:pic>
      <p:sp>
        <p:nvSpPr>
          <p:cNvPr id="5" name="TextBox 4"/>
          <p:cNvSpPr txBox="1"/>
          <p:nvPr/>
        </p:nvSpPr>
        <p:spPr>
          <a:xfrm>
            <a:off x="1551514" y="301477"/>
            <a:ext cx="2897587" cy="646331"/>
          </a:xfrm>
          <a:prstGeom prst="rect">
            <a:avLst/>
          </a:prstGeom>
          <a:noFill/>
        </p:spPr>
        <p:txBody>
          <a:bodyPr wrap="square" rtlCol="0">
            <a:spAutoFit/>
          </a:bodyPr>
          <a:lstStyle/>
          <a:p>
            <a:r>
              <a:rPr lang="ro-RO" sz="3600" b="1" dirty="0">
                <a:solidFill>
                  <a:prstClr val="white"/>
                </a:solidFill>
                <a:latin typeface="RijksoverheidSansWebText" panose="020B0503040202060203" pitchFamily="34" charset="0"/>
                <a:ea typeface="RijksoverheidSansWebText" panose="020B0503040202060203" pitchFamily="34" charset="0"/>
              </a:rPr>
              <a:t>2024</a:t>
            </a:r>
            <a:endParaRPr lang="en-US" sz="3600" b="1" dirty="0">
              <a:solidFill>
                <a:prstClr val="black">
                  <a:lumMod val="75000"/>
                  <a:lumOff val="25000"/>
                </a:prstClr>
              </a:solidFill>
              <a:latin typeface="RijksoverheidSansWebText" panose="020B0503040202060203" pitchFamily="34" charset="0"/>
              <a:ea typeface="RijksoverheidSansWebText" panose="020B0503040202060203" pitchFamily="34" charset="0"/>
            </a:endParaRPr>
          </a:p>
        </p:txBody>
      </p:sp>
      <p:pic>
        <p:nvPicPr>
          <p:cNvPr id="13" name="Picture 12"/>
          <p:cNvPicPr>
            <a:picLocks noChangeAspect="1"/>
          </p:cNvPicPr>
          <p:nvPr/>
        </p:nvPicPr>
        <p:blipFill rotWithShape="1">
          <a:blip r:embed="rId5">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pic>
        <p:nvPicPr>
          <p:cNvPr id="16" name="Picture 15" descr="\\dgmo.local\dfs-dgmo\LOGO &amp; FOTO\mai-stema_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3983" y="323571"/>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7"/>
          <a:stretch>
            <a:fillRect/>
          </a:stretch>
        </p:blipFill>
        <p:spPr>
          <a:xfrm>
            <a:off x="11297417" y="3414319"/>
            <a:ext cx="1229836" cy="292633"/>
          </a:xfrm>
          <a:prstGeom prst="rect">
            <a:avLst/>
          </a:prstGeom>
        </p:spPr>
      </p:pic>
      <p:sp>
        <p:nvSpPr>
          <p:cNvPr id="2" name="TextBox 1"/>
          <p:cNvSpPr txBox="1"/>
          <p:nvPr/>
        </p:nvSpPr>
        <p:spPr>
          <a:xfrm>
            <a:off x="4269659" y="35144"/>
            <a:ext cx="7069244" cy="6994222"/>
          </a:xfrm>
          <a:prstGeom prst="rect">
            <a:avLst/>
          </a:prstGeom>
          <a:noFill/>
        </p:spPr>
        <p:txBody>
          <a:bodyPr wrap="square" rtlCol="0">
            <a:spAutoFit/>
          </a:bodyPr>
          <a:lstStyle/>
          <a:p>
            <a:pPr marL="171450" indent="-171450" algn="just">
              <a:spcAft>
                <a:spcPts val="300"/>
              </a:spcAft>
              <a:buFont typeface="Wingdings" panose="05000000000000000000" pitchFamily="2" charset="2"/>
              <a:buChar char="Æ"/>
            </a:pPr>
            <a:endParaRPr lang="ro-RO" sz="1100" b="1" dirty="0">
              <a:solidFill>
                <a:srgbClr val="256EFF"/>
              </a:solidFill>
              <a:latin typeface="Verdana" panose="020B0604030504040204" pitchFamily="34" charset="0"/>
              <a:ea typeface="Verdana" panose="020B0604030504040204" pitchFamily="34" charset="0"/>
              <a:sym typeface="Wingdings" panose="05000000000000000000" pitchFamily="2" charset="2"/>
            </a:endParaRPr>
          </a:p>
          <a:p>
            <a:pPr algn="ctr">
              <a:spcAft>
                <a:spcPts val="300"/>
              </a:spcAft>
            </a:pPr>
            <a:r>
              <a:rPr lang="ro-RO" sz="1400" b="1" dirty="0">
                <a:solidFill>
                  <a:srgbClr val="256EFF"/>
                </a:solidFill>
                <a:latin typeface="Verdana" panose="020B0604030504040204" pitchFamily="34" charset="0"/>
                <a:ea typeface="Verdana" panose="020B0604030504040204" pitchFamily="34" charset="0"/>
                <a:sym typeface="Wingdings" panose="05000000000000000000" pitchFamily="2" charset="2"/>
              </a:rPr>
              <a:t>România țară sigură - spațiu european de securitate  </a:t>
            </a:r>
          </a:p>
          <a:p>
            <a:pPr algn="ctr">
              <a:spcAft>
                <a:spcPts val="300"/>
              </a:spcAft>
            </a:pPr>
            <a:endParaRPr lang="ro-RO" sz="1100" b="1" dirty="0">
              <a:solidFill>
                <a:srgbClr val="256EFF"/>
              </a:solidFill>
              <a:latin typeface="Verdana" panose="020B0604030504040204" pitchFamily="34" charset="0"/>
              <a:ea typeface="Verdana" panose="020B0604030504040204" pitchFamily="34" charset="0"/>
              <a:sym typeface="Wingdings" panose="05000000000000000000" pitchFamily="2" charset="2"/>
            </a:endParaRPr>
          </a:p>
          <a:p>
            <a:pPr algn="just">
              <a:spcAft>
                <a:spcPts val="300"/>
              </a:spcAft>
            </a:pPr>
            <a:endParaRPr lang="ro-RO" sz="400" b="1" dirty="0">
              <a:solidFill>
                <a:srgbClr val="256EFF"/>
              </a:solidFill>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dezvoltarea mecanismelor de </a:t>
            </a:r>
            <a:r>
              <a:rPr lang="ro-RO" sz="1200" b="1" dirty="0">
                <a:latin typeface="Verdana" panose="020B0604030504040204" pitchFamily="34" charset="0"/>
                <a:ea typeface="Verdana" panose="020B0604030504040204" pitchFamily="34" charset="0"/>
                <a:sym typeface="Wingdings" panose="05000000000000000000" pitchFamily="2" charset="2"/>
              </a:rPr>
              <a:t>combatere a criminalității organizate</a:t>
            </a:r>
            <a:r>
              <a:rPr lang="ro-RO" sz="1200" dirty="0">
                <a:latin typeface="Verdana" panose="020B0604030504040204" pitchFamily="34" charset="0"/>
                <a:ea typeface="Verdana" panose="020B0604030504040204" pitchFamily="34" charset="0"/>
                <a:sym typeface="Wingdings" panose="05000000000000000000" pitchFamily="2" charset="2"/>
              </a:rPr>
              <a:t>,  în special a traficului de droguri, traficului de persoane (inclusiv </a:t>
            </a:r>
            <a:r>
              <a:rPr lang="ro-RO" sz="1200" dirty="0" err="1">
                <a:latin typeface="Verdana" panose="020B0604030504040204" pitchFamily="34" charset="0"/>
                <a:ea typeface="Verdana" panose="020B0604030504040204" pitchFamily="34" charset="0"/>
                <a:sym typeface="Wingdings" panose="05000000000000000000" pitchFamily="2" charset="2"/>
              </a:rPr>
              <a:t>migranți</a:t>
            </a:r>
            <a:r>
              <a:rPr lang="ro-RO" sz="1200" dirty="0">
                <a:latin typeface="Verdana" panose="020B0604030504040204" pitchFamily="34" charset="0"/>
                <a:ea typeface="Verdana" panose="020B0604030504040204" pitchFamily="34" charset="0"/>
                <a:sym typeface="Wingdings" panose="05000000000000000000" pitchFamily="2" charset="2"/>
              </a:rPr>
              <a:t>) și criminalității informatice</a:t>
            </a:r>
          </a:p>
          <a:p>
            <a:pPr marL="171450" indent="-171450" algn="just">
              <a:spcAft>
                <a:spcPts val="300"/>
              </a:spcAft>
              <a:buFont typeface="Wingdings" panose="05000000000000000000" pitchFamily="2" charset="2"/>
              <a:buChar char="Æ"/>
            </a:pPr>
            <a:endParaRPr lang="ro-RO" sz="105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derularea de activități specifice </a:t>
            </a:r>
            <a:r>
              <a:rPr lang="ro-RO" sz="1200" b="1" dirty="0">
                <a:latin typeface="Verdana" panose="020B0604030504040204" pitchFamily="34" charset="0"/>
                <a:ea typeface="Verdana" panose="020B0604030504040204" pitchFamily="34" charset="0"/>
                <a:sym typeface="Wingdings" panose="05000000000000000000" pitchFamily="2" charset="2"/>
              </a:rPr>
              <a:t>sezonului estival</a:t>
            </a:r>
            <a:r>
              <a:rPr lang="ro-RO" sz="1200" dirty="0">
                <a:latin typeface="Verdana" panose="020B0604030504040204" pitchFamily="34" charset="0"/>
                <a:ea typeface="Verdana" panose="020B0604030504040204" pitchFamily="34" charset="0"/>
                <a:sym typeface="Wingdings" panose="05000000000000000000" pitchFamily="2" charset="2"/>
              </a:rPr>
              <a:t>, respectiv pregătirea sezonului rece</a:t>
            </a:r>
          </a:p>
          <a:p>
            <a:pPr algn="just">
              <a:spcAft>
                <a:spcPts val="300"/>
              </a:spcAft>
            </a:pPr>
            <a:endParaRPr lang="ro-RO" sz="105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implementarea politicilor în domeniul </a:t>
            </a:r>
            <a:r>
              <a:rPr lang="ro-RO" sz="1200" b="1" dirty="0">
                <a:latin typeface="Verdana" panose="020B0604030504040204" pitchFamily="34" charset="0"/>
                <a:ea typeface="Verdana" panose="020B0604030504040204" pitchFamily="34" charset="0"/>
                <a:sym typeface="Wingdings" panose="05000000000000000000" pitchFamily="2" charset="2"/>
              </a:rPr>
              <a:t>migrației, azilului și integrării</a:t>
            </a:r>
            <a:r>
              <a:rPr lang="ro-RO" sz="1200" dirty="0">
                <a:latin typeface="Verdana" panose="020B0604030504040204" pitchFamily="34" charset="0"/>
                <a:ea typeface="Verdana" panose="020B0604030504040204" pitchFamily="34" charset="0"/>
                <a:sym typeface="Wingdings" panose="05000000000000000000" pitchFamily="2" charset="2"/>
              </a:rPr>
              <a:t>, în acord cu noile prevederi de la nivel european</a:t>
            </a:r>
          </a:p>
          <a:p>
            <a:pPr algn="just">
              <a:spcAft>
                <a:spcPts val="300"/>
              </a:spcAft>
            </a:pPr>
            <a:endParaRPr lang="ro-RO" sz="105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gestionarea, în condiții de siguranță, a </a:t>
            </a:r>
            <a:r>
              <a:rPr lang="ro-RO" sz="1200" b="1" dirty="0">
                <a:latin typeface="Verdana" panose="020B0604030504040204" pitchFamily="34" charset="0"/>
                <a:ea typeface="Verdana" panose="020B0604030504040204" pitchFamily="34" charset="0"/>
                <a:sym typeface="Wingdings" panose="05000000000000000000" pitchFamily="2" charset="2"/>
              </a:rPr>
              <a:t>scrutinelor electorale</a:t>
            </a:r>
          </a:p>
          <a:p>
            <a:pPr marL="171450" indent="-171450" algn="just">
              <a:spcAft>
                <a:spcPts val="300"/>
              </a:spcAft>
              <a:buFont typeface="Wingdings" panose="05000000000000000000" pitchFamily="2" charset="2"/>
              <a:buChar char="Æ"/>
            </a:pPr>
            <a:endParaRPr lang="ro-RO" sz="105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îndeplinirea sarcinilor și realizarea activităților rezultate din procesul de aderare la </a:t>
            </a:r>
            <a:r>
              <a:rPr lang="ro-RO" sz="1200" b="1" dirty="0">
                <a:latin typeface="Verdana" panose="020B0604030504040204" pitchFamily="34" charset="0"/>
                <a:ea typeface="Verdana" panose="020B0604030504040204" pitchFamily="34" charset="0"/>
                <a:sym typeface="Wingdings" panose="05000000000000000000" pitchFamily="2" charset="2"/>
              </a:rPr>
              <a:t>spațiul Schengen </a:t>
            </a:r>
            <a:r>
              <a:rPr lang="ro-RO" sz="1200" dirty="0">
                <a:latin typeface="Verdana" panose="020B0604030504040204" pitchFamily="34" charset="0"/>
                <a:ea typeface="Verdana" panose="020B0604030504040204" pitchFamily="34" charset="0"/>
                <a:sym typeface="Wingdings" panose="05000000000000000000" pitchFamily="2" charset="2"/>
              </a:rPr>
              <a:t>cu frontierele aeriene și navale, susținerea/promovarea la nivel european a acțiunilor specifice, în vederea ridicării controalelor la frontierele terestre</a:t>
            </a:r>
          </a:p>
          <a:p>
            <a:pPr marL="171450" indent="-171450" algn="just">
              <a:spcAft>
                <a:spcPts val="300"/>
              </a:spcAft>
              <a:buFont typeface="Wingdings" panose="05000000000000000000" pitchFamily="2" charset="2"/>
              <a:buChar char="Æ"/>
            </a:pPr>
            <a:endParaRPr lang="ro-RO" sz="105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b="1" dirty="0">
                <a:latin typeface="Verdana" panose="020B0604030504040204" pitchFamily="34" charset="0"/>
                <a:ea typeface="Verdana" panose="020B0604030504040204" pitchFamily="34" charset="0"/>
                <a:sym typeface="Wingdings" panose="05000000000000000000" pitchFamily="2" charset="2"/>
              </a:rPr>
              <a:t>siguranță școlară</a:t>
            </a:r>
          </a:p>
          <a:p>
            <a:pPr marL="171450" indent="-171450" algn="just">
              <a:spcAft>
                <a:spcPts val="300"/>
              </a:spcAft>
              <a:buFont typeface="Wingdings" panose="05000000000000000000" pitchFamily="2" charset="2"/>
              <a:buChar char="Æ"/>
            </a:pPr>
            <a:endParaRPr lang="ro-RO" sz="105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îmbunătățirea interacțiunii cu cetățenii</a:t>
            </a:r>
          </a:p>
          <a:p>
            <a:pPr marL="171450" indent="-171450" algn="just">
              <a:spcAft>
                <a:spcPts val="300"/>
              </a:spcAft>
              <a:buFont typeface="Wingdings" panose="05000000000000000000" pitchFamily="2" charset="2"/>
              <a:buChar char="Æ"/>
            </a:pPr>
            <a:endParaRPr lang="ro-RO" sz="100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eficientizarea activităților structurilor ce acționează în segmentul stradal, a </a:t>
            </a:r>
            <a:r>
              <a:rPr lang="ro-RO" sz="1200" b="1" dirty="0">
                <a:latin typeface="Verdana" panose="020B0604030504040204" pitchFamily="34" charset="0"/>
                <a:ea typeface="Verdana" panose="020B0604030504040204" pitchFamily="34" charset="0"/>
                <a:sym typeface="Wingdings" panose="05000000000000000000" pitchFamily="2" charset="2"/>
              </a:rPr>
              <a:t>modului de intervenție la sesizările</a:t>
            </a:r>
            <a:r>
              <a:rPr lang="ro-RO" sz="1200" dirty="0">
                <a:latin typeface="Verdana" panose="020B0604030504040204" pitchFamily="34" charset="0"/>
                <a:ea typeface="Verdana" panose="020B0604030504040204" pitchFamily="34" charset="0"/>
                <a:sym typeface="Wingdings" panose="05000000000000000000" pitchFamily="2" charset="2"/>
              </a:rPr>
              <a:t> SNUAU 112 și la alertele generate de SIME</a:t>
            </a:r>
          </a:p>
          <a:p>
            <a:pPr algn="just">
              <a:spcAft>
                <a:spcPts val="300"/>
              </a:spcAft>
            </a:pPr>
            <a:endParaRPr lang="ro-RO" sz="105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latin typeface="Verdana" panose="020B0604030504040204" pitchFamily="34" charset="0"/>
                <a:ea typeface="Verdana" panose="020B0604030504040204" pitchFamily="34" charset="0"/>
                <a:sym typeface="Wingdings" panose="05000000000000000000" pitchFamily="2" charset="2"/>
              </a:rPr>
              <a:t>îmbunătățirea </a:t>
            </a:r>
            <a:r>
              <a:rPr lang="ro-RO" sz="1200" b="1" dirty="0">
                <a:latin typeface="Verdana" panose="020B0604030504040204" pitchFamily="34" charset="0"/>
                <a:ea typeface="Verdana" panose="020B0604030504040204" pitchFamily="34" charset="0"/>
                <a:sym typeface="Wingdings" panose="05000000000000000000" pitchFamily="2" charset="2"/>
              </a:rPr>
              <a:t>dotării personalului MAI </a:t>
            </a:r>
            <a:r>
              <a:rPr lang="ro-RO" sz="1200" dirty="0">
                <a:latin typeface="Verdana" panose="020B0604030504040204" pitchFamily="34" charset="0"/>
                <a:ea typeface="Verdana" panose="020B0604030504040204" pitchFamily="34" charset="0"/>
                <a:sym typeface="Wingdings" panose="05000000000000000000" pitchFamily="2" charset="2"/>
              </a:rPr>
              <a:t>cu mijloace de protecție și intervenție, mobilitate terestră și tehnică specială de investigații</a:t>
            </a:r>
          </a:p>
          <a:p>
            <a:pPr marL="171450" indent="-171450" algn="just">
              <a:spcAft>
                <a:spcPts val="300"/>
              </a:spcAft>
              <a:buFont typeface="Wingdings" panose="05000000000000000000" pitchFamily="2" charset="2"/>
              <a:buChar char="Æ"/>
            </a:pPr>
            <a:endParaRPr lang="ro-RO" sz="1200" dirty="0">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r>
              <a:rPr lang="ro-RO" sz="1200" dirty="0">
                <a:effectLst/>
                <a:latin typeface="Verdana" panose="020B0604030504040204" pitchFamily="34" charset="0"/>
                <a:ea typeface="Times New Roman" panose="02020603050405020304" pitchFamily="18" charset="0"/>
                <a:cs typeface="Calibri" panose="020F0502020204030204" pitchFamily="34" charset="0"/>
              </a:rPr>
              <a:t>continuarea procesului de </a:t>
            </a:r>
            <a:r>
              <a:rPr lang="ro-RO" sz="1200" b="1" dirty="0">
                <a:effectLst/>
                <a:latin typeface="Verdana" panose="020B0604030504040204" pitchFamily="34" charset="0"/>
                <a:ea typeface="Times New Roman" panose="02020603050405020304" pitchFamily="18" charset="0"/>
                <a:cs typeface="Calibri" panose="020F0502020204030204" pitchFamily="34" charset="0"/>
              </a:rPr>
              <a:t>digitalizare și debirocratizare</a:t>
            </a:r>
            <a:endParaRPr lang="ro-RO"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300"/>
              </a:spcAft>
            </a:pPr>
            <a:endParaRPr lang="ro-RO" sz="1100" dirty="0">
              <a:solidFill>
                <a:srgbClr val="256EFF"/>
              </a:solidFill>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endParaRPr lang="ro-RO" sz="1100" dirty="0">
              <a:solidFill>
                <a:srgbClr val="256EFF"/>
              </a:solidFill>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endParaRPr lang="ro-RO" sz="1100" dirty="0">
              <a:solidFill>
                <a:srgbClr val="256EFF"/>
              </a:solidFill>
              <a:latin typeface="Verdana" panose="020B0604030504040204" pitchFamily="34" charset="0"/>
              <a:ea typeface="Verdana" panose="020B0604030504040204" pitchFamily="34" charset="0"/>
              <a:sym typeface="Wingdings" panose="05000000000000000000" pitchFamily="2" charset="2"/>
            </a:endParaRPr>
          </a:p>
          <a:p>
            <a:pPr marL="171450" indent="-171450" algn="just">
              <a:spcAft>
                <a:spcPts val="300"/>
              </a:spcAft>
              <a:buFont typeface="Wingdings" panose="05000000000000000000" pitchFamily="2" charset="2"/>
              <a:buChar char="Æ"/>
            </a:pPr>
            <a:endParaRPr lang="ro-RO" sz="1100" dirty="0">
              <a:solidFill>
                <a:srgbClr val="256EFF"/>
              </a:solidFill>
              <a:latin typeface="Verdana" panose="020B0604030504040204" pitchFamily="34" charset="0"/>
              <a:ea typeface="Verdana" panose="020B0604030504040204" pitchFamily="34" charset="0"/>
              <a:sym typeface="Wingdings" panose="05000000000000000000" pitchFamily="2" charset="2"/>
            </a:endParaRPr>
          </a:p>
        </p:txBody>
      </p:sp>
      <p:pic>
        <p:nvPicPr>
          <p:cNvPr id="12" name="Picture 11" descr="\\dgmo.local\dfs-dgmo\SEI\2024\Bilant MAI\IMG_4802.JPG"/>
          <p:cNvPicPr/>
          <p:nvPr/>
        </p:nvPicPr>
        <p:blipFill>
          <a:blip r:embed="rId8">
            <a:extLst>
              <a:ext uri="{28A0092B-C50C-407E-A947-70E740481C1C}">
                <a14:useLocalDpi xmlns:a14="http://schemas.microsoft.com/office/drawing/2010/main" val="0"/>
              </a:ext>
            </a:extLst>
          </a:blip>
          <a:srcRect/>
          <a:stretch>
            <a:fillRect/>
          </a:stretch>
        </p:blipFill>
        <p:spPr bwMode="auto">
          <a:xfrm>
            <a:off x="1554924" y="1796420"/>
            <a:ext cx="2595657" cy="3634321"/>
          </a:xfrm>
          <a:prstGeom prst="rect">
            <a:avLst/>
          </a:prstGeom>
          <a:noFill/>
          <a:ln>
            <a:noFill/>
          </a:ln>
          <a:effectLst>
            <a:glow rad="101600">
              <a:schemeClr val="accent5">
                <a:satMod val="175000"/>
                <a:alpha val="40000"/>
              </a:schemeClr>
            </a:glow>
          </a:effectLst>
        </p:spPr>
      </p:pic>
      <p:sp>
        <p:nvSpPr>
          <p:cNvPr id="3" name="Slide Number Placeholder 2">
            <a:extLst>
              <a:ext uri="{FF2B5EF4-FFF2-40B4-BE49-F238E27FC236}">
                <a16:creationId xmlns="" xmlns:a16="http://schemas.microsoft.com/office/drawing/2014/main" id="{CB76105A-C14D-C430-483D-56E2A9DB475E}"/>
              </a:ext>
            </a:extLst>
          </p:cNvPr>
          <p:cNvSpPr>
            <a:spLocks noGrp="1"/>
          </p:cNvSpPr>
          <p:nvPr>
            <p:ph type="sldNum" sz="quarter" idx="12"/>
          </p:nvPr>
        </p:nvSpPr>
        <p:spPr>
          <a:xfrm>
            <a:off x="8510382" y="6478194"/>
            <a:ext cx="2743200" cy="365125"/>
          </a:xfrm>
        </p:spPr>
        <p:txBody>
          <a:bodyPr/>
          <a:lstStyle/>
          <a:p>
            <a:fld id="{FA8F5E2F-E904-4C27-AF03-1FE657AA8282}" type="slidenum">
              <a:rPr lang="nl-NL" sz="1600" smtClean="0"/>
              <a:t>25</a:t>
            </a:fld>
            <a:endParaRPr lang="nl-NL" dirty="0"/>
          </a:p>
        </p:txBody>
      </p:sp>
    </p:spTree>
    <p:extLst>
      <p:ext uri="{BB962C8B-B14F-4D97-AF65-F5344CB8AC3E}">
        <p14:creationId xmlns:p14="http://schemas.microsoft.com/office/powerpoint/2010/main" val="314436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3367"/>
            <a:ext cx="11233859" cy="6859602"/>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53079" y="1"/>
            <a:ext cx="1274174" cy="6858000"/>
          </a:xfrm>
          <a:prstGeom prst="rect">
            <a:avLst/>
          </a:prstGeom>
        </p:spPr>
      </p:pic>
      <p:sp>
        <p:nvSpPr>
          <p:cNvPr id="15" name="TextBox 14"/>
          <p:cNvSpPr txBox="1"/>
          <p:nvPr/>
        </p:nvSpPr>
        <p:spPr>
          <a:xfrm>
            <a:off x="2586788" y="404031"/>
            <a:ext cx="7292495" cy="461665"/>
          </a:xfrm>
          <a:prstGeom prst="rect">
            <a:avLst/>
          </a:prstGeom>
          <a:noFill/>
        </p:spPr>
        <p:txBody>
          <a:bodyPr wrap="square" rtlCol="0">
            <a:spAutoFit/>
          </a:bodyPr>
          <a:lstStyle/>
          <a:p>
            <a:r>
              <a:rPr lang="ro-RO" sz="2400" b="1" dirty="0">
                <a:solidFill>
                  <a:srgbClr val="2F4582"/>
                </a:solidFill>
                <a:latin typeface="Verdana" panose="020B0604030504040204" pitchFamily="34" charset="0"/>
                <a:ea typeface="Verdana" panose="020B0604030504040204" pitchFamily="34" charset="0"/>
              </a:rPr>
              <a:t>Forțe angrenate și misiuni executate</a:t>
            </a:r>
            <a:endParaRPr lang="en-US" sz="2400"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39235" y="301812"/>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53079" y="3433590"/>
            <a:ext cx="1274174" cy="292633"/>
          </a:xfrm>
          <a:prstGeom prst="rect">
            <a:avLst/>
          </a:prstGeom>
        </p:spPr>
      </p:pic>
      <p:graphicFrame>
        <p:nvGraphicFramePr>
          <p:cNvPr id="7" name="Diagram 6"/>
          <p:cNvGraphicFramePr/>
          <p:nvPr>
            <p:extLst>
              <p:ext uri="{D42A27DB-BD31-4B8C-83A1-F6EECF244321}">
                <p14:modId xmlns:p14="http://schemas.microsoft.com/office/powerpoint/2010/main" val="2643144469"/>
              </p:ext>
            </p:extLst>
          </p:nvPr>
        </p:nvGraphicFramePr>
        <p:xfrm>
          <a:off x="1577515" y="1125502"/>
          <a:ext cx="7255580" cy="45877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 xmlns:a16="http://schemas.microsoft.com/office/drawing/2014/main" id="{EEE4BA31-1009-731C-2789-976DA21D24AD}"/>
              </a:ext>
            </a:extLst>
          </p:cNvPr>
          <p:cNvSpPr>
            <a:spLocks noGrp="1"/>
          </p:cNvSpPr>
          <p:nvPr>
            <p:ph type="sldNum" sz="quarter" idx="12"/>
          </p:nvPr>
        </p:nvSpPr>
        <p:spPr>
          <a:xfrm>
            <a:off x="8358930" y="6358006"/>
            <a:ext cx="2743200" cy="365125"/>
          </a:xfrm>
        </p:spPr>
        <p:txBody>
          <a:bodyPr/>
          <a:lstStyle/>
          <a:p>
            <a:fld id="{FA8F5E2F-E904-4C27-AF03-1FE657AA8282}" type="slidenum">
              <a:rPr lang="nl-NL" sz="1600" smtClean="0"/>
              <a:t>3</a:t>
            </a:fld>
            <a:endParaRPr lang="nl-NL" sz="1600" dirty="0"/>
          </a:p>
        </p:txBody>
      </p:sp>
      <p:sp>
        <p:nvSpPr>
          <p:cNvPr id="4" name="TextBox 3">
            <a:extLst>
              <a:ext uri="{FF2B5EF4-FFF2-40B4-BE49-F238E27FC236}">
                <a16:creationId xmlns="" xmlns:a16="http://schemas.microsoft.com/office/drawing/2014/main" id="{138019A4-3330-6215-72BC-A958426A72F7}"/>
              </a:ext>
            </a:extLst>
          </p:cNvPr>
          <p:cNvSpPr txBox="1"/>
          <p:nvPr/>
        </p:nvSpPr>
        <p:spPr>
          <a:xfrm>
            <a:off x="1935788" y="5560211"/>
            <a:ext cx="6972781" cy="861774"/>
          </a:xfrm>
          <a:prstGeom prst="rect">
            <a:avLst/>
          </a:prstGeom>
          <a:noFill/>
        </p:spPr>
        <p:txBody>
          <a:bodyPr wrap="square" rtlCol="0">
            <a:spAutoFit/>
          </a:bodyPr>
          <a:lstStyle/>
          <a:p>
            <a:pPr algn="just"/>
            <a:r>
              <a:rPr lang="ro-RO" sz="1600" b="1" dirty="0">
                <a:latin typeface="Verdana" panose="020B0604030504040204" pitchFamily="34" charset="0"/>
                <a:ea typeface="Verdana" panose="020B0604030504040204" pitchFamily="34" charset="0"/>
              </a:rPr>
              <a:t>Poliția Română a intervenit la 73,9% evenimente în mai puțin de 10 minute (+12,1% - de la 329.943 la 368.744) </a:t>
            </a:r>
            <a:endParaRPr lang="en-US" sz="1600" dirty="0">
              <a:solidFill>
                <a:srgbClr val="FF0000"/>
              </a:solidFill>
            </a:endParaRPr>
          </a:p>
          <a:p>
            <a:endParaRPr lang="en-US" dirty="0"/>
          </a:p>
        </p:txBody>
      </p:sp>
      <p:sp>
        <p:nvSpPr>
          <p:cNvPr id="22" name="TextBox 21">
            <a:extLst>
              <a:ext uri="{FF2B5EF4-FFF2-40B4-BE49-F238E27FC236}">
                <a16:creationId xmlns="" xmlns:a16="http://schemas.microsoft.com/office/drawing/2014/main" id="{1A4FF67D-FEA8-5DA8-2928-8DFA44E207C6}"/>
              </a:ext>
            </a:extLst>
          </p:cNvPr>
          <p:cNvSpPr txBox="1"/>
          <p:nvPr/>
        </p:nvSpPr>
        <p:spPr>
          <a:xfrm>
            <a:off x="9327131" y="1349235"/>
            <a:ext cx="1518152" cy="338554"/>
          </a:xfrm>
          <a:prstGeom prst="rect">
            <a:avLst/>
          </a:prstGeom>
          <a:noFill/>
        </p:spPr>
        <p:txBody>
          <a:bodyPr wrap="square" rtlCol="0">
            <a:spAutoFit/>
          </a:bodyPr>
          <a:lstStyle/>
          <a:p>
            <a:r>
              <a:rPr lang="ro-RO" sz="1600" b="1" dirty="0">
                <a:latin typeface="Verdana" panose="020B0604030504040204" pitchFamily="34" charset="0"/>
                <a:ea typeface="Verdana" panose="020B0604030504040204" pitchFamily="34" charset="0"/>
              </a:rPr>
              <a:t>OP 21.634</a:t>
            </a:r>
          </a:p>
        </p:txBody>
      </p:sp>
      <p:sp>
        <p:nvSpPr>
          <p:cNvPr id="23" name="TextBox 22">
            <a:extLst>
              <a:ext uri="{FF2B5EF4-FFF2-40B4-BE49-F238E27FC236}">
                <a16:creationId xmlns="" xmlns:a16="http://schemas.microsoft.com/office/drawing/2014/main" id="{4ACF3088-8A14-A170-DAA8-B10F38BB2C75}"/>
              </a:ext>
            </a:extLst>
          </p:cNvPr>
          <p:cNvSpPr txBox="1"/>
          <p:nvPr/>
        </p:nvSpPr>
        <p:spPr>
          <a:xfrm>
            <a:off x="9372333" y="2063896"/>
            <a:ext cx="1472950" cy="338554"/>
          </a:xfrm>
          <a:prstGeom prst="rect">
            <a:avLst/>
          </a:prstGeom>
          <a:noFill/>
        </p:spPr>
        <p:txBody>
          <a:bodyPr wrap="square" rtlCol="0">
            <a:spAutoFit/>
          </a:bodyPr>
          <a:lstStyle/>
          <a:p>
            <a:r>
              <a:rPr lang="ro-RO" sz="1600" b="1" dirty="0">
                <a:latin typeface="Verdana" panose="020B0604030504040204" pitchFamily="34" charset="0"/>
                <a:ea typeface="Verdana" panose="020B0604030504040204" pitchFamily="34" charset="0"/>
              </a:rPr>
              <a:t>SU 5.249</a:t>
            </a:r>
          </a:p>
        </p:txBody>
      </p:sp>
      <p:cxnSp>
        <p:nvCxnSpPr>
          <p:cNvPr id="25" name="Straight Arrow Connector 24">
            <a:extLst>
              <a:ext uri="{FF2B5EF4-FFF2-40B4-BE49-F238E27FC236}">
                <a16:creationId xmlns="" xmlns:a16="http://schemas.microsoft.com/office/drawing/2014/main" id="{D5260D65-4578-03E6-DB16-A1D0699A0A87}"/>
              </a:ext>
            </a:extLst>
          </p:cNvPr>
          <p:cNvCxnSpPr/>
          <p:nvPr/>
        </p:nvCxnSpPr>
        <p:spPr>
          <a:xfrm>
            <a:off x="8752742" y="4991621"/>
            <a:ext cx="453225" cy="413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245D46A1-A781-3652-DEC4-0655C6DF8CD0}"/>
              </a:ext>
            </a:extLst>
          </p:cNvPr>
          <p:cNvCxnSpPr/>
          <p:nvPr/>
        </p:nvCxnSpPr>
        <p:spPr>
          <a:xfrm flipV="1">
            <a:off x="8765463" y="4720184"/>
            <a:ext cx="453225" cy="270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04123E20-2586-E4AB-22E7-00A81B336EC6}"/>
              </a:ext>
            </a:extLst>
          </p:cNvPr>
          <p:cNvSpPr txBox="1"/>
          <p:nvPr/>
        </p:nvSpPr>
        <p:spPr>
          <a:xfrm>
            <a:off x="9212577" y="4580346"/>
            <a:ext cx="1632706" cy="338554"/>
          </a:xfrm>
          <a:prstGeom prst="rect">
            <a:avLst/>
          </a:prstGeom>
          <a:noFill/>
        </p:spPr>
        <p:txBody>
          <a:bodyPr wrap="square" rtlCol="0">
            <a:spAutoFit/>
          </a:bodyPr>
          <a:lstStyle/>
          <a:p>
            <a:r>
              <a:rPr lang="ro-RO" sz="1600" b="1" dirty="0">
                <a:latin typeface="Verdana" panose="020B0604030504040204" pitchFamily="34" charset="0"/>
                <a:ea typeface="Verdana" panose="020B0604030504040204" pitchFamily="34" charset="0"/>
              </a:rPr>
              <a:t>OP 516.817 </a:t>
            </a:r>
          </a:p>
        </p:txBody>
      </p:sp>
      <p:sp>
        <p:nvSpPr>
          <p:cNvPr id="28" name="TextBox 27">
            <a:extLst>
              <a:ext uri="{FF2B5EF4-FFF2-40B4-BE49-F238E27FC236}">
                <a16:creationId xmlns="" xmlns:a16="http://schemas.microsoft.com/office/drawing/2014/main" id="{90423D7E-634B-4F3F-81FD-7410008CD374}"/>
              </a:ext>
            </a:extLst>
          </p:cNvPr>
          <p:cNvSpPr txBox="1"/>
          <p:nvPr/>
        </p:nvSpPr>
        <p:spPr>
          <a:xfrm>
            <a:off x="9215563" y="5274008"/>
            <a:ext cx="1762664" cy="338554"/>
          </a:xfrm>
          <a:prstGeom prst="rect">
            <a:avLst/>
          </a:prstGeom>
          <a:noFill/>
        </p:spPr>
        <p:txBody>
          <a:bodyPr wrap="square" rtlCol="0">
            <a:spAutoFit/>
          </a:bodyPr>
          <a:lstStyle/>
          <a:p>
            <a:r>
              <a:rPr lang="ro-RO" sz="1600" b="1" dirty="0">
                <a:latin typeface="Verdana" panose="020B0604030504040204" pitchFamily="34" charset="0"/>
                <a:ea typeface="Verdana" panose="020B0604030504040204" pitchFamily="34" charset="0"/>
              </a:rPr>
              <a:t>SU 353.824</a:t>
            </a:r>
          </a:p>
        </p:txBody>
      </p:sp>
      <p:cxnSp>
        <p:nvCxnSpPr>
          <p:cNvPr id="31" name="Straight Arrow Connector 30">
            <a:extLst>
              <a:ext uri="{FF2B5EF4-FFF2-40B4-BE49-F238E27FC236}">
                <a16:creationId xmlns="" xmlns:a16="http://schemas.microsoft.com/office/drawing/2014/main" id="{1385D8AA-822A-2752-7856-199BD84A32DA}"/>
              </a:ext>
            </a:extLst>
          </p:cNvPr>
          <p:cNvCxnSpPr>
            <a:cxnSpLocks/>
          </p:cNvCxnSpPr>
          <p:nvPr/>
        </p:nvCxnSpPr>
        <p:spPr>
          <a:xfrm>
            <a:off x="8752742" y="1788857"/>
            <a:ext cx="453225" cy="413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9BC0730A-FF31-DEB2-122C-173E479F8EA4}"/>
              </a:ext>
            </a:extLst>
          </p:cNvPr>
          <p:cNvCxnSpPr>
            <a:cxnSpLocks/>
          </p:cNvCxnSpPr>
          <p:nvPr/>
        </p:nvCxnSpPr>
        <p:spPr>
          <a:xfrm flipV="1">
            <a:off x="8762338" y="1518512"/>
            <a:ext cx="453225" cy="270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08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1602"/>
            <a:ext cx="11233859" cy="6859602"/>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3880"/>
            <a:ext cx="1229836" cy="6858000"/>
          </a:xfrm>
          <a:prstGeom prst="rect">
            <a:avLst/>
          </a:prstGeom>
        </p:spPr>
      </p:pic>
      <p:sp>
        <p:nvSpPr>
          <p:cNvPr id="15" name="TextBox 14"/>
          <p:cNvSpPr txBox="1"/>
          <p:nvPr/>
        </p:nvSpPr>
        <p:spPr>
          <a:xfrm>
            <a:off x="1625313" y="301812"/>
            <a:ext cx="9340184" cy="1380443"/>
          </a:xfrm>
          <a:prstGeom prst="rect">
            <a:avLst/>
          </a:prstGeom>
          <a:noFill/>
        </p:spPr>
        <p:txBody>
          <a:bodyPr wrap="square" rtlCol="0">
            <a:spAutoFit/>
          </a:bodyPr>
          <a:lstStyle/>
          <a:p>
            <a:pPr algn="just">
              <a:lnSpc>
                <a:spcPct val="107000"/>
              </a:lnSpc>
              <a:spcAft>
                <a:spcPts val="800"/>
              </a:spcAft>
            </a:pPr>
            <a:r>
              <a:rPr lang="ro-RO" b="1" dirty="0">
                <a:latin typeface="Verdana" panose="020B0604030504040204" pitchFamily="34" charset="0"/>
                <a:ea typeface="Verdana" panose="020B0604030504040204" pitchFamily="34" charset="0"/>
                <a:cs typeface="Times New Roman" panose="02020603050405020304" pitchFamily="18" charset="0"/>
              </a:rPr>
              <a:t>Activitatea MAI </a:t>
            </a:r>
            <a:r>
              <a:rPr lang="ro-RO" sz="2000" dirty="0">
                <a:latin typeface="Verdana" panose="020B0604030504040204" pitchFamily="34" charset="0"/>
                <a:ea typeface="Verdana" panose="020B0604030504040204" pitchFamily="34" charset="0"/>
                <a:cs typeface="Times New Roman" panose="02020603050405020304" pitchFamily="18" charset="0"/>
              </a:rPr>
              <a:t>- s</a:t>
            </a:r>
            <a:r>
              <a:rPr lang="ro-RO" sz="2000" dirty="0">
                <a:effectLst/>
                <a:latin typeface="Verdana" panose="020B0604030504040204" pitchFamily="34" charset="0"/>
                <a:ea typeface="Verdana" panose="020B0604030504040204" pitchFamily="34" charset="0"/>
                <a:cs typeface="Times New Roman" panose="02020603050405020304" pitchFamily="18" charset="0"/>
              </a:rPr>
              <a:t>tandard ridicat de performanță, concretizat în menținerea unui nivel sporit de siguranță pentru cetățeni și adaptarea permanentă a activității la nevoile societății și la problemele existente în comunitate. </a:t>
            </a:r>
            <a:endParaRPr lang="ro-RO" sz="1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8899" y="301812"/>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33590"/>
            <a:ext cx="1229836" cy="292633"/>
          </a:xfrm>
          <a:prstGeom prst="rect">
            <a:avLst/>
          </a:prstGeom>
        </p:spPr>
      </p:pic>
      <p:graphicFrame>
        <p:nvGraphicFramePr>
          <p:cNvPr id="3" name="Diagram 2"/>
          <p:cNvGraphicFramePr/>
          <p:nvPr>
            <p:extLst>
              <p:ext uri="{D42A27DB-BD31-4B8C-83A1-F6EECF244321}">
                <p14:modId xmlns:p14="http://schemas.microsoft.com/office/powerpoint/2010/main" val="965893541"/>
              </p:ext>
            </p:extLst>
          </p:nvPr>
        </p:nvGraphicFramePr>
        <p:xfrm>
          <a:off x="1514572" y="1985669"/>
          <a:ext cx="8680242" cy="4230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a:extLst>
              <a:ext uri="{FF2B5EF4-FFF2-40B4-BE49-F238E27FC236}">
                <a16:creationId xmlns="" xmlns:a16="http://schemas.microsoft.com/office/drawing/2014/main" id="{7EDF7A89-C7C3-4895-8970-E3E9D93A9CAD}"/>
              </a:ext>
            </a:extLst>
          </p:cNvPr>
          <p:cNvSpPr>
            <a:spLocks noGrp="1"/>
          </p:cNvSpPr>
          <p:nvPr>
            <p:ph type="sldNum" sz="quarter" idx="12"/>
          </p:nvPr>
        </p:nvSpPr>
        <p:spPr>
          <a:xfrm>
            <a:off x="8333039" y="6310313"/>
            <a:ext cx="2743200" cy="365125"/>
          </a:xfrm>
        </p:spPr>
        <p:txBody>
          <a:bodyPr/>
          <a:lstStyle/>
          <a:p>
            <a:fld id="{FA8F5E2F-E904-4C27-AF03-1FE657AA8282}" type="slidenum">
              <a:rPr lang="nl-NL" sz="1600" smtClean="0"/>
              <a:t>4</a:t>
            </a:fld>
            <a:endParaRPr lang="nl-NL" sz="1600" dirty="0"/>
          </a:p>
        </p:txBody>
      </p:sp>
    </p:spTree>
    <p:extLst>
      <p:ext uri="{BB962C8B-B14F-4D97-AF65-F5344CB8AC3E}">
        <p14:creationId xmlns:p14="http://schemas.microsoft.com/office/powerpoint/2010/main" val="9997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1293394" y="0"/>
            <a:ext cx="11233859" cy="6859602"/>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8000"/>
          </a:xfrm>
          <a:prstGeom prst="rect">
            <a:avLst/>
          </a:prstGeom>
        </p:spPr>
      </p:pic>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73524" y="301812"/>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33590"/>
            <a:ext cx="1229836" cy="292633"/>
          </a:xfrm>
          <a:prstGeom prst="rect">
            <a:avLst/>
          </a:prstGeom>
        </p:spPr>
      </p:pic>
      <p:sp>
        <p:nvSpPr>
          <p:cNvPr id="15" name="TextBox 14"/>
          <p:cNvSpPr txBox="1"/>
          <p:nvPr/>
        </p:nvSpPr>
        <p:spPr>
          <a:xfrm>
            <a:off x="2633207" y="301045"/>
            <a:ext cx="6925585" cy="369332"/>
          </a:xfrm>
          <a:prstGeom prst="rect">
            <a:avLst/>
          </a:prstGeom>
          <a:noFill/>
        </p:spPr>
        <p:txBody>
          <a:bodyPr wrap="square" rtlCol="0">
            <a:spAutoFit/>
          </a:bodyPr>
          <a:lstStyle/>
          <a:p>
            <a:pPr algn="ctr"/>
            <a:r>
              <a:rPr lang="ro-RO" b="1" dirty="0">
                <a:solidFill>
                  <a:srgbClr val="2F4582"/>
                </a:solidFill>
                <a:latin typeface="Verdana" panose="020B0604030504040204" pitchFamily="34" charset="0"/>
                <a:ea typeface="Verdana" panose="020B0604030504040204" pitchFamily="34" charset="0"/>
              </a:rPr>
              <a:t>Repere ale infracționalității sesizate </a:t>
            </a:r>
            <a:endParaRPr lang="en-US" b="1" dirty="0">
              <a:solidFill>
                <a:srgbClr val="FF0000"/>
              </a:solidFill>
              <a:latin typeface="Verdana" panose="020B0604030504040204" pitchFamily="34" charset="0"/>
              <a:ea typeface="Verdana" panose="020B0604030504040204" pitchFamily="34" charset="0"/>
            </a:endParaRPr>
          </a:p>
        </p:txBody>
      </p:sp>
      <p:sp>
        <p:nvSpPr>
          <p:cNvPr id="6" name="TextBox 5"/>
          <p:cNvSpPr txBox="1"/>
          <p:nvPr/>
        </p:nvSpPr>
        <p:spPr>
          <a:xfrm>
            <a:off x="2257285" y="755978"/>
            <a:ext cx="8833607" cy="369332"/>
          </a:xfrm>
          <a:prstGeom prst="rect">
            <a:avLst/>
          </a:prstGeom>
          <a:noFill/>
        </p:spPr>
        <p:txBody>
          <a:bodyPr wrap="square" rtlCol="0">
            <a:spAutoFit/>
          </a:bodyPr>
          <a:lstStyle/>
          <a:p>
            <a:pPr algn="just"/>
            <a:r>
              <a:rPr lang="ro-RO" b="1" dirty="0">
                <a:latin typeface="Verdana" panose="020B0604030504040204" pitchFamily="34" charset="0"/>
                <a:ea typeface="Verdana" panose="020B0604030504040204" pitchFamily="34" charset="0"/>
              </a:rPr>
              <a:t>N</a:t>
            </a:r>
            <a:r>
              <a:rPr lang="it-IT" b="1" dirty="0">
                <a:latin typeface="Verdana" panose="020B0604030504040204" pitchFamily="34" charset="0"/>
                <a:ea typeface="Verdana" panose="020B0604030504040204" pitchFamily="34" charset="0"/>
              </a:rPr>
              <a:t>ivelul criminalității</a:t>
            </a:r>
            <a:r>
              <a:rPr lang="ro-RO" b="1" dirty="0">
                <a:latin typeface="Verdana" panose="020B0604030504040204" pitchFamily="34" charset="0"/>
                <a:ea typeface="Verdana" panose="020B0604030504040204" pitchFamily="34" charset="0"/>
              </a:rPr>
              <a:t> </a:t>
            </a:r>
            <a:r>
              <a:rPr lang="it-IT" b="1" dirty="0">
                <a:latin typeface="Verdana" panose="020B0604030504040204" pitchFamily="34" charset="0"/>
                <a:ea typeface="Verdana" panose="020B0604030504040204" pitchFamily="34" charset="0"/>
              </a:rPr>
              <a:t>se mențin</a:t>
            </a:r>
            <a:r>
              <a:rPr lang="ro-RO" b="1" dirty="0">
                <a:latin typeface="Verdana" panose="020B0604030504040204" pitchFamily="34" charset="0"/>
                <a:ea typeface="Verdana" panose="020B0604030504040204" pitchFamily="34" charset="0"/>
              </a:rPr>
              <a:t>e</a:t>
            </a:r>
            <a:r>
              <a:rPr lang="it-IT" b="1" dirty="0">
                <a:latin typeface="Verdana" panose="020B0604030504040204" pitchFamily="34" charset="0"/>
                <a:ea typeface="Verdana" panose="020B0604030504040204" pitchFamily="34" charset="0"/>
              </a:rPr>
              <a:t> în parametrii ultimilor ani</a:t>
            </a:r>
            <a:endParaRPr lang="en-US" sz="1600" b="1"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 xmlns:a16="http://schemas.microsoft.com/office/drawing/2014/main" id="{311F1636-D10C-2F64-27EC-6486606E775B}"/>
              </a:ext>
            </a:extLst>
          </p:cNvPr>
          <p:cNvSpPr txBox="1"/>
          <p:nvPr/>
        </p:nvSpPr>
        <p:spPr>
          <a:xfrm>
            <a:off x="1591222" y="1210911"/>
            <a:ext cx="5082866" cy="5345053"/>
          </a:xfrm>
          <a:prstGeom prst="rect">
            <a:avLst/>
          </a:prstGeom>
          <a:noFill/>
        </p:spPr>
        <p:txBody>
          <a:bodyPr wrap="square" rtlCol="0">
            <a:spAutoFit/>
          </a:bodyPr>
          <a:lstStyle/>
          <a:p>
            <a:pPr marL="185738" lvl="0" indent="-185738" algn="just">
              <a:spcBef>
                <a:spcPts val="500"/>
              </a:spcBef>
              <a:spcAft>
                <a:spcPts val="600"/>
              </a:spcAft>
              <a:buSzPts val="1200"/>
              <a:buFont typeface="Wingdings" panose="05000000000000000000" pitchFamily="2" charset="2"/>
              <a:buChar char=""/>
              <a:tabLst>
                <a:tab pos="185738" algn="l"/>
              </a:tabLst>
            </a:pPr>
            <a:r>
              <a:rPr lang="ro-RO" sz="1600" b="1" dirty="0">
                <a:effectLst/>
                <a:latin typeface="Verdana" panose="020B0604030504040204" pitchFamily="34" charset="0"/>
                <a:ea typeface="Times New Roman" panose="02020603050405020304" pitchFamily="18" charset="0"/>
                <a:cs typeface="Times New Roman" panose="02020603050405020304" pitchFamily="18" charset="0"/>
              </a:rPr>
              <a:t>infracționalitatea sesizată </a:t>
            </a:r>
            <a:r>
              <a:rPr lang="ro-RO" sz="1600" dirty="0">
                <a:effectLst/>
                <a:latin typeface="Verdana" panose="020B0604030504040204" pitchFamily="34" charset="0"/>
                <a:ea typeface="Times New Roman" panose="02020603050405020304" pitchFamily="18" charset="0"/>
                <a:cs typeface="Times New Roman" panose="02020603050405020304" pitchFamily="18" charset="0"/>
              </a:rPr>
              <a:t>– </a:t>
            </a:r>
            <a:r>
              <a:rPr lang="ro-RO" sz="1600" dirty="0">
                <a:latin typeface="Verdana" panose="020B0604030504040204" pitchFamily="34" charset="0"/>
                <a:ea typeface="Times New Roman" panose="02020603050405020304" pitchFamily="18" charset="0"/>
                <a:cs typeface="Times New Roman" panose="02020603050405020304" pitchFamily="18" charset="0"/>
              </a:rPr>
              <a:t>322.528</a:t>
            </a:r>
            <a:r>
              <a:rPr lang="ro-RO" sz="1600" dirty="0">
                <a:effectLst/>
                <a:latin typeface="Verdana" panose="020B0604030504040204" pitchFamily="34" charset="0"/>
                <a:ea typeface="Times New Roman" panose="02020603050405020304" pitchFamily="18" charset="0"/>
                <a:cs typeface="Times New Roman" panose="02020603050405020304" pitchFamily="18" charset="0"/>
              </a:rPr>
              <a:t> fapte penale</a:t>
            </a:r>
          </a:p>
          <a:p>
            <a:pPr lvl="0" algn="just">
              <a:spcBef>
                <a:spcPts val="500"/>
              </a:spcBef>
              <a:spcAft>
                <a:spcPts val="600"/>
              </a:spcAft>
              <a:buSzPts val="1200"/>
              <a:tabLst>
                <a:tab pos="185738" algn="l"/>
              </a:tabLst>
            </a:pPr>
            <a:endParaRPr lang="ro-RO" sz="1600" dirty="0">
              <a:effectLst/>
              <a:latin typeface="Verdana" panose="020B0604030504040204" pitchFamily="34" charset="0"/>
              <a:ea typeface="Times New Roman" panose="02020603050405020304" pitchFamily="18" charset="0"/>
              <a:cs typeface="Times New Roman" panose="02020603050405020304" pitchFamily="18" charset="0"/>
            </a:endParaRPr>
          </a:p>
          <a:p>
            <a:pPr marL="185738" lvl="0" indent="-185738" algn="just">
              <a:spcBef>
                <a:spcPts val="500"/>
              </a:spcBef>
              <a:spcAft>
                <a:spcPts val="600"/>
              </a:spcAft>
              <a:buSzPts val="1200"/>
              <a:buFont typeface="Wingdings" panose="05000000000000000000" pitchFamily="2" charset="2"/>
              <a:buChar char=""/>
              <a:tabLst>
                <a:tab pos="185738" algn="l"/>
              </a:tabLst>
            </a:pPr>
            <a:r>
              <a:rPr lang="ro-RO"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39.909</a:t>
            </a:r>
            <a:r>
              <a:rPr lang="fr-FR"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fr-FR" sz="1600" b="1"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infracțiuni</a:t>
            </a:r>
            <a:r>
              <a:rPr lang="fr-FR" sz="1600"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fr-FR" sz="1600" b="1"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stradale</a:t>
            </a:r>
            <a:r>
              <a:rPr lang="ro-RO" sz="1600"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fr-FR" sz="1600"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sesizate</a:t>
            </a:r>
            <a:r>
              <a:rPr lang="fr-FR"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20,</a:t>
            </a:r>
            <a:r>
              <a:rPr lang="ro-RO"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2</a:t>
            </a:r>
            <a:r>
              <a:rPr lang="fr-FR"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fr-FR" sz="1600"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fiind</a:t>
            </a:r>
            <a:r>
              <a:rPr lang="fr-FR"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fr-FR" sz="1600"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descoperite</a:t>
            </a:r>
            <a:r>
              <a:rPr lang="fr-FR"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r>
              <a:rPr lang="fr-FR" sz="1600"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în</a:t>
            </a:r>
            <a:r>
              <a:rPr lang="fr-FR"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flagrant</a:t>
            </a:r>
            <a:endParaRPr lang="ro-RO"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endParaRPr>
          </a:p>
          <a:p>
            <a:pPr marL="185738" lvl="0" indent="-185738" algn="just">
              <a:spcBef>
                <a:spcPts val="500"/>
              </a:spcBef>
              <a:spcAft>
                <a:spcPts val="600"/>
              </a:spcAft>
              <a:buSzPts val="1200"/>
              <a:buFont typeface="Wingdings" panose="05000000000000000000" pitchFamily="2" charset="2"/>
              <a:buChar char=""/>
              <a:tabLst>
                <a:tab pos="185738" algn="l"/>
              </a:tabLst>
            </a:pPr>
            <a:endParaRPr lang="ro-RO"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endParaRPr>
          </a:p>
          <a:p>
            <a:pPr marL="185738" lvl="0" indent="-185738" algn="just">
              <a:spcBef>
                <a:spcPts val="500"/>
              </a:spcBef>
              <a:spcAft>
                <a:spcPts val="600"/>
              </a:spcAft>
              <a:buSzPts val="1200"/>
              <a:buFont typeface="Wingdings" panose="05000000000000000000" pitchFamily="2" charset="2"/>
              <a:buChar char=""/>
              <a:tabLst>
                <a:tab pos="185738" algn="l"/>
              </a:tabLst>
            </a:pPr>
            <a:r>
              <a:rPr lang="ro-RO" sz="1600" b="1" dirty="0">
                <a:latin typeface="Verdana" panose="020B0604030504040204" pitchFamily="34" charset="0"/>
                <a:cs typeface="Times New Roman" panose="02020603050405020304" pitchFamily="18" charset="0"/>
              </a:rPr>
              <a:t>criminalitatea</a:t>
            </a:r>
            <a:r>
              <a:rPr lang="ro-RO" sz="1600"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gravă</a:t>
            </a:r>
            <a:r>
              <a:rPr lang="ro-RO"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comisă cu violență, se menține la cote reduse - sub 1% din totalul infracțiunilor sesizate </a:t>
            </a:r>
          </a:p>
          <a:p>
            <a:pPr marL="185738" lvl="0" indent="-185738" algn="just">
              <a:spcBef>
                <a:spcPts val="500"/>
              </a:spcBef>
              <a:spcAft>
                <a:spcPts val="600"/>
              </a:spcAft>
              <a:buSzPts val="1200"/>
              <a:buFont typeface="Wingdings" panose="05000000000000000000" pitchFamily="2" charset="2"/>
              <a:buChar char=""/>
              <a:tabLst>
                <a:tab pos="185738" algn="l"/>
              </a:tabLst>
            </a:pPr>
            <a:endParaRPr lang="ro-RO" sz="1600" dirty="0">
              <a:solidFill>
                <a:prstClr val="black"/>
              </a:solidFill>
              <a:highlight>
                <a:srgbClr val="FFFF00"/>
              </a:highlight>
              <a:latin typeface="Verdana" panose="020B0604030504040204" pitchFamily="34" charset="0"/>
              <a:ea typeface="Times New Roman" panose="02020603050405020304" pitchFamily="18" charset="0"/>
              <a:cs typeface="Times New Roman" panose="02020603050405020304" pitchFamily="18" charset="0"/>
            </a:endParaRPr>
          </a:p>
          <a:p>
            <a:pPr marL="185738" lvl="0" indent="-185738" algn="just">
              <a:spcBef>
                <a:spcPts val="500"/>
              </a:spcBef>
              <a:spcAft>
                <a:spcPts val="600"/>
              </a:spcAft>
              <a:buSzPts val="1200"/>
              <a:buFont typeface="Wingdings" panose="05000000000000000000" pitchFamily="2" charset="2"/>
              <a:buChar char=""/>
              <a:tabLst>
                <a:tab pos="185738" algn="l"/>
              </a:tabLst>
            </a:pPr>
            <a:r>
              <a:rPr lang="ro-RO" sz="1600" dirty="0">
                <a:latin typeface="Verdana" panose="020B0604030504040204" pitchFamily="34" charset="0"/>
                <a:ea typeface="Verdana" panose="020B0604030504040204" pitchFamily="34" charset="0"/>
              </a:rPr>
              <a:t>120.004 </a:t>
            </a:r>
            <a:r>
              <a:rPr lang="ro-RO" sz="1600" b="1" dirty="0">
                <a:latin typeface="Verdana" panose="020B0604030504040204" pitchFamily="34" charset="0"/>
                <a:ea typeface="Verdana" panose="020B0604030504040204" pitchFamily="34" charset="0"/>
              </a:rPr>
              <a:t>infracțiuni contra patrimoniului </a:t>
            </a:r>
            <a:r>
              <a:rPr lang="ro-RO" sz="1600" dirty="0">
                <a:latin typeface="Verdana" panose="020B0604030504040204" pitchFamily="34" charset="0"/>
                <a:ea typeface="Verdana" panose="020B0604030504040204" pitchFamily="34" charset="0"/>
              </a:rPr>
              <a:t>înregistrate; </a:t>
            </a:r>
            <a:r>
              <a:rPr lang="ro-RO" sz="1600" b="1" dirty="0">
                <a:latin typeface="Verdana" panose="020B0604030504040204" pitchFamily="34" charset="0"/>
                <a:cs typeface="Times New Roman" panose="02020603050405020304" pitchFamily="18" charset="0"/>
              </a:rPr>
              <a:t>infracțiunile de furt </a:t>
            </a:r>
            <a:r>
              <a:rPr lang="ro-RO" sz="1600" dirty="0">
                <a:latin typeface="Verdana" panose="020B0604030504040204" pitchFamily="34" charset="0"/>
                <a:cs typeface="Times New Roman" panose="02020603050405020304" pitchFamily="18" charset="0"/>
              </a:rPr>
              <a:t>în scădere cu 5%; </a:t>
            </a:r>
            <a:r>
              <a:rPr lang="ro-RO" sz="1600" b="1" dirty="0">
                <a:latin typeface="Verdana" panose="020B0604030504040204" pitchFamily="34" charset="0"/>
                <a:cs typeface="Times New Roman" panose="02020603050405020304" pitchFamily="18" charset="0"/>
              </a:rPr>
              <a:t>tâlhăriile</a:t>
            </a:r>
            <a:r>
              <a:rPr lang="ro-RO" sz="1600" dirty="0">
                <a:latin typeface="Verdana" panose="020B0604030504040204" pitchFamily="34" charset="0"/>
                <a:cs typeface="Times New Roman" panose="02020603050405020304" pitchFamily="18" charset="0"/>
              </a:rPr>
              <a:t> – scădere cu 18,9%</a:t>
            </a:r>
          </a:p>
          <a:p>
            <a:pPr lvl="0" algn="just">
              <a:spcBef>
                <a:spcPts val="500"/>
              </a:spcBef>
              <a:spcAft>
                <a:spcPts val="600"/>
              </a:spcAft>
              <a:buSzPts val="1200"/>
              <a:tabLst>
                <a:tab pos="185738" algn="l"/>
              </a:tabLst>
              <a:defRPr/>
            </a:pPr>
            <a:endParaRPr lang="ro-RO" sz="1200" dirty="0">
              <a:solidFill>
                <a:prstClr val="black"/>
              </a:solidFill>
              <a:highlight>
                <a:srgbClr val="FFFF00"/>
              </a:highlight>
              <a:latin typeface="Verdana" panose="020B0604030504040204" pitchFamily="34" charset="0"/>
              <a:ea typeface="Times New Roman" panose="02020603050405020304" pitchFamily="18" charset="0"/>
              <a:cs typeface="Times New Roman" panose="02020603050405020304" pitchFamily="18" charset="0"/>
            </a:endParaRPr>
          </a:p>
          <a:p>
            <a:pPr marL="185738" lvl="0" indent="-185738" algn="just">
              <a:spcBef>
                <a:spcPts val="500"/>
              </a:spcBef>
              <a:spcAft>
                <a:spcPts val="600"/>
              </a:spcAft>
              <a:buSzPts val="1200"/>
              <a:buFont typeface="Wingdings" panose="05000000000000000000" pitchFamily="2" charset="2"/>
              <a:buChar char=""/>
              <a:tabLst>
                <a:tab pos="185738" algn="l"/>
              </a:tabLst>
              <a:defRPr/>
            </a:pPr>
            <a:r>
              <a:rPr lang="ro-RO" sz="1600"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violența domestică </a:t>
            </a:r>
            <a:r>
              <a:rPr lang="ro-RO" sz="16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- 10,6% din infracțiunile sesizate; 7.652 ordine de protecție provizorii emise </a:t>
            </a:r>
          </a:p>
        </p:txBody>
      </p:sp>
      <p:sp>
        <p:nvSpPr>
          <p:cNvPr id="4" name="Slide Number Placeholder 3">
            <a:extLst>
              <a:ext uri="{FF2B5EF4-FFF2-40B4-BE49-F238E27FC236}">
                <a16:creationId xmlns="" xmlns:a16="http://schemas.microsoft.com/office/drawing/2014/main" id="{9790731D-04F9-8B6F-E133-2AD37CE1C0CA}"/>
              </a:ext>
            </a:extLst>
          </p:cNvPr>
          <p:cNvSpPr>
            <a:spLocks noGrp="1"/>
          </p:cNvSpPr>
          <p:nvPr>
            <p:ph type="sldNum" sz="quarter" idx="12"/>
          </p:nvPr>
        </p:nvSpPr>
        <p:spPr>
          <a:xfrm>
            <a:off x="8475713" y="6335614"/>
            <a:ext cx="2743200" cy="365125"/>
          </a:xfrm>
        </p:spPr>
        <p:txBody>
          <a:bodyPr/>
          <a:lstStyle/>
          <a:p>
            <a:fld id="{FA8F5E2F-E904-4C27-AF03-1FE657AA8282}" type="slidenum">
              <a:rPr lang="nl-NL" sz="1600" smtClean="0"/>
              <a:t>5</a:t>
            </a:fld>
            <a:endParaRPr lang="nl-NL" sz="1600" dirty="0"/>
          </a:p>
        </p:txBody>
      </p:sp>
      <p:pic>
        <p:nvPicPr>
          <p:cNvPr id="7" name="Picture 6">
            <a:extLst>
              <a:ext uri="{FF2B5EF4-FFF2-40B4-BE49-F238E27FC236}">
                <a16:creationId xmlns="" xmlns:a16="http://schemas.microsoft.com/office/drawing/2014/main" id="{5614D99A-2E9A-35BD-AC77-DADFD1FA0CC2}"/>
              </a:ext>
            </a:extLst>
          </p:cNvPr>
          <p:cNvPicPr>
            <a:picLocks noChangeAspect="1"/>
          </p:cNvPicPr>
          <p:nvPr/>
        </p:nvPicPr>
        <p:blipFill>
          <a:blip r:embed="rId7"/>
          <a:stretch>
            <a:fillRect/>
          </a:stretch>
        </p:blipFill>
        <p:spPr>
          <a:xfrm>
            <a:off x="7014651" y="1715093"/>
            <a:ext cx="4076241" cy="1560436"/>
          </a:xfrm>
          <a:prstGeom prst="rect">
            <a:avLst/>
          </a:prstGeom>
        </p:spPr>
      </p:pic>
      <p:pic>
        <p:nvPicPr>
          <p:cNvPr id="8" name="Picture 7">
            <a:extLst>
              <a:ext uri="{FF2B5EF4-FFF2-40B4-BE49-F238E27FC236}">
                <a16:creationId xmlns="" xmlns:a16="http://schemas.microsoft.com/office/drawing/2014/main" id="{6737ECD8-32E4-DF4B-B450-9626B652A290}"/>
              </a:ext>
            </a:extLst>
          </p:cNvPr>
          <p:cNvPicPr>
            <a:picLocks noChangeAspect="1"/>
          </p:cNvPicPr>
          <p:nvPr/>
        </p:nvPicPr>
        <p:blipFill>
          <a:blip r:embed="rId8"/>
          <a:stretch>
            <a:fillRect/>
          </a:stretch>
        </p:blipFill>
        <p:spPr>
          <a:xfrm>
            <a:off x="7014651" y="4066451"/>
            <a:ext cx="4090394" cy="1560436"/>
          </a:xfrm>
          <a:prstGeom prst="rect">
            <a:avLst/>
          </a:prstGeom>
        </p:spPr>
      </p:pic>
    </p:spTree>
    <p:extLst>
      <p:ext uri="{BB962C8B-B14F-4D97-AF65-F5344CB8AC3E}">
        <p14:creationId xmlns:p14="http://schemas.microsoft.com/office/powerpoint/2010/main" val="58232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Effect>
                      <a14:brightnessContrast bright="20000"/>
                    </a14:imgEffect>
                  </a14:imgLayer>
                </a14:imgProps>
              </a:ext>
            </a:extLst>
          </a:blip>
          <a:srcRect l="42556" t="29693" r="44184" b="53561"/>
          <a:stretch/>
        </p:blipFill>
        <p:spPr>
          <a:xfrm>
            <a:off x="1293394" y="0"/>
            <a:ext cx="11233859" cy="6859602"/>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5">
            <a:extLst>
              <a:ext uri="{BEBA8EAE-BF5A-486C-A8C5-ECC9F3942E4B}">
                <a14:imgProps xmlns:a14="http://schemas.microsoft.com/office/drawing/2010/main">
                  <a14:imgLayer r:embed="rId4">
                    <a14:imgEffect>
                      <a14:brightnessContrast bright="20000"/>
                    </a14:imgEffect>
                  </a14:imgLayer>
                </a14:imgProps>
              </a:ext>
            </a:extLst>
          </a:blip>
          <a:srcRect l="87185" t="13582" r="6226" b="20866"/>
          <a:stretch/>
        </p:blipFill>
        <p:spPr>
          <a:xfrm>
            <a:off x="11297417" y="1"/>
            <a:ext cx="1229836" cy="6858000"/>
          </a:xfrm>
          <a:prstGeom prst="rect">
            <a:avLst/>
          </a:prstGeom>
        </p:spPr>
      </p:pic>
      <p:pic>
        <p:nvPicPr>
          <p:cNvPr id="16" name="Picture 15" descr="\\dgmo.local\dfs-dgmo\LOGO &amp; FOTO\mai-stema_PNG.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73524" y="301812"/>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SIGURANȚĂ SECURITATE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rPr>
              <a:t>SERVICII PUBLICE DE CALITATE</a:t>
            </a:r>
            <a:endParaRPr kumimoji="0" lang="en-US" sz="450" b="1" i="0" u="none" strike="noStrike" kern="1200" cap="none" spc="0" normalizeH="0" baseline="0" noProof="0" dirty="0">
              <a:ln>
                <a:noFill/>
              </a:ln>
              <a:solidFill>
                <a:srgbClr val="307DB9"/>
              </a:solidFill>
              <a:effectLst>
                <a:glow rad="228600">
                  <a:srgbClr val="5B9BD5">
                    <a:satMod val="175000"/>
                    <a:alpha val="40000"/>
                  </a:srgbClr>
                </a:glow>
                <a:reflection blurRad="6350" stA="55000" endA="300" endPos="45500" dir="5400000" sy="-100000" algn="bl" rotWithShape="0"/>
              </a:effectLst>
              <a:uLnTx/>
              <a:uFillTx/>
              <a:latin typeface="Verdana" panose="020B0604030504040204" pitchFamily="34" charset="0"/>
              <a:ea typeface="Verdana" panose="020B0604030504040204" pitchFamily="34" charset="0"/>
              <a:cs typeface="+mn-cs"/>
            </a:endParaRPr>
          </a:p>
        </p:txBody>
      </p:sp>
      <p:pic>
        <p:nvPicPr>
          <p:cNvPr id="19" name="Picture 18"/>
          <p:cNvPicPr>
            <a:picLocks noChangeAspect="1"/>
          </p:cNvPicPr>
          <p:nvPr/>
        </p:nvPicPr>
        <p:blipFill>
          <a:blip r:embed="rId7"/>
          <a:stretch>
            <a:fillRect/>
          </a:stretch>
        </p:blipFill>
        <p:spPr>
          <a:xfrm>
            <a:off x="11297417" y="3433590"/>
            <a:ext cx="1229836" cy="292633"/>
          </a:xfrm>
          <a:prstGeom prst="rect">
            <a:avLst/>
          </a:prstGeom>
        </p:spPr>
      </p:pic>
      <p:sp>
        <p:nvSpPr>
          <p:cNvPr id="15" name="TextBox 14"/>
          <p:cNvSpPr txBox="1"/>
          <p:nvPr/>
        </p:nvSpPr>
        <p:spPr>
          <a:xfrm>
            <a:off x="1543130" y="174754"/>
            <a:ext cx="61304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2F4582"/>
                </a:solidFill>
                <a:effectLst/>
                <a:uLnTx/>
                <a:uFillTx/>
                <a:latin typeface="Verdana" panose="020B0604030504040204" pitchFamily="34" charset="0"/>
                <a:ea typeface="Verdana" panose="020B0604030504040204" pitchFamily="34" charset="0"/>
                <a:cs typeface="+mn-cs"/>
              </a:rPr>
              <a:t>Repere </a:t>
            </a:r>
            <a:r>
              <a:rPr kumimoji="0" lang="ro-RO" b="1" i="0" u="none" strike="noStrike" kern="1200" cap="none" spc="0" normalizeH="0" baseline="0" noProof="0" dirty="0">
                <a:ln>
                  <a:noFill/>
                </a:ln>
                <a:solidFill>
                  <a:srgbClr val="2F4582"/>
                </a:solidFill>
                <a:effectLst/>
                <a:uLnTx/>
                <a:uFillTx/>
                <a:latin typeface="Verdana" panose="020B0604030504040204" pitchFamily="34" charset="0"/>
                <a:ea typeface="Verdana" panose="020B0604030504040204" pitchFamily="34" charset="0"/>
                <a:cs typeface="+mn-cs"/>
              </a:rPr>
              <a:t>situație</a:t>
            </a:r>
            <a:r>
              <a:rPr kumimoji="0" lang="ro-RO" sz="1600" b="1" i="0" u="none" strike="noStrike" kern="1200" cap="none" spc="0" normalizeH="0" baseline="0" noProof="0" dirty="0">
                <a:ln>
                  <a:noFill/>
                </a:ln>
                <a:solidFill>
                  <a:srgbClr val="2F4582"/>
                </a:solidFill>
                <a:effectLst/>
                <a:uLnTx/>
                <a:uFillTx/>
                <a:latin typeface="Verdana" panose="020B0604030504040204" pitchFamily="34" charset="0"/>
                <a:ea typeface="Verdana" panose="020B0604030504040204" pitchFamily="34" charset="0"/>
                <a:cs typeface="+mn-cs"/>
              </a:rPr>
              <a:t> operativă  </a:t>
            </a:r>
            <a:endParaRPr kumimoji="0" lang="en-US" sz="1600" b="1" i="0" u="none" strike="noStrike" kern="1200" cap="none" spc="0" normalizeH="0" baseline="0" noProof="0" dirty="0">
              <a:ln>
                <a:noFill/>
              </a:ln>
              <a:solidFill>
                <a:srgbClr val="2F4582"/>
              </a:solidFill>
              <a:effectLst/>
              <a:uLnTx/>
              <a:uFillTx/>
              <a:latin typeface="Verdana" panose="020B0604030504040204" pitchFamily="34" charset="0"/>
              <a:ea typeface="Verdana" panose="020B0604030504040204" pitchFamily="34" charset="0"/>
              <a:cs typeface="+mn-cs"/>
            </a:endParaRPr>
          </a:p>
        </p:txBody>
      </p:sp>
      <p:sp>
        <p:nvSpPr>
          <p:cNvPr id="4" name="Slide Number Placeholder 3">
            <a:extLst>
              <a:ext uri="{FF2B5EF4-FFF2-40B4-BE49-F238E27FC236}">
                <a16:creationId xmlns="" xmlns:a16="http://schemas.microsoft.com/office/drawing/2014/main" id="{9790731D-04F9-8B6F-E133-2AD37CE1C0CA}"/>
              </a:ext>
            </a:extLst>
          </p:cNvPr>
          <p:cNvSpPr>
            <a:spLocks noGrp="1"/>
          </p:cNvSpPr>
          <p:nvPr>
            <p:ph type="sldNum" sz="quarter" idx="12"/>
          </p:nvPr>
        </p:nvSpPr>
        <p:spPr>
          <a:xfrm>
            <a:off x="8432680" y="644985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F5E2F-E904-4C27-AF03-1FE657AA8282}" type="slidenum">
              <a:rPr kumimoji="0" lang="nl-NL"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728B0C3D-DF67-455B-AEC8-D4B08DD79802}"/>
              </a:ext>
            </a:extLst>
          </p:cNvPr>
          <p:cNvSpPr/>
          <p:nvPr/>
        </p:nvSpPr>
        <p:spPr>
          <a:xfrm>
            <a:off x="1837102" y="688062"/>
            <a:ext cx="8845331" cy="523220"/>
          </a:xfrm>
          <a:prstGeom prst="rect">
            <a:avLst/>
          </a:prstGeom>
        </p:spPr>
        <p:txBody>
          <a:bodyPr wrap="square">
            <a:spAutoFit/>
          </a:bodyPr>
          <a:lstStyle/>
          <a:p>
            <a:pPr marL="358775" indent="-358775" algn="just">
              <a:spcBef>
                <a:spcPts val="500"/>
              </a:spcBef>
              <a:spcAft>
                <a:spcPts val="600"/>
              </a:spcAft>
              <a:buSzPts val="1200"/>
              <a:buFont typeface="Wingdings" panose="05000000000000000000" pitchFamily="2" charset="2"/>
              <a:buChar char=""/>
              <a:tabLst>
                <a:tab pos="270510" algn="l"/>
              </a:tabLst>
            </a:pPr>
            <a:r>
              <a:rPr lang="ro-RO" sz="14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28.127 </a:t>
            </a:r>
            <a:r>
              <a:rPr lang="ro-RO" sz="1400"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infracțiuni  </a:t>
            </a:r>
            <a:r>
              <a:rPr lang="ro-RO" sz="1400" b="1"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economico</a:t>
            </a:r>
            <a:r>
              <a:rPr lang="ro-RO" sz="1400"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-financiare sesizate </a:t>
            </a:r>
            <a:r>
              <a:rPr lang="ro-RO" sz="14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(+13,6%); </a:t>
            </a:r>
            <a:r>
              <a:rPr lang="ro-RO" sz="1400" dirty="0" err="1">
                <a:solidFill>
                  <a:prstClr val="black"/>
                </a:solidFill>
                <a:latin typeface="Verdana" panose="020B0604030504040204" pitchFamily="34" charset="0"/>
                <a:ea typeface="Times New Roman" panose="02020603050405020304" pitchFamily="18" charset="0"/>
                <a:cs typeface="Times New Roman" panose="02020603050405020304" pitchFamily="18" charset="0"/>
              </a:rPr>
              <a:t>infracţiunile</a:t>
            </a:r>
            <a:r>
              <a:rPr lang="ro-RO" sz="14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de </a:t>
            </a:r>
            <a:r>
              <a:rPr lang="ro-RO" sz="1400" b="1"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evaziune fiscală</a:t>
            </a:r>
            <a:r>
              <a:rPr lang="ro-RO" sz="14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în creștere cu 28,4%</a:t>
            </a:r>
          </a:p>
        </p:txBody>
      </p:sp>
      <p:sp>
        <p:nvSpPr>
          <p:cNvPr id="21" name="Rectangle 20">
            <a:extLst>
              <a:ext uri="{FF2B5EF4-FFF2-40B4-BE49-F238E27FC236}">
                <a16:creationId xmlns="" xmlns:a16="http://schemas.microsoft.com/office/drawing/2014/main" id="{D1D0D729-961E-4D05-B5CC-6566B9ACB27B}"/>
              </a:ext>
            </a:extLst>
          </p:cNvPr>
          <p:cNvSpPr/>
          <p:nvPr/>
        </p:nvSpPr>
        <p:spPr>
          <a:xfrm>
            <a:off x="1800543" y="1314130"/>
            <a:ext cx="8989725" cy="4558107"/>
          </a:xfrm>
          <a:prstGeom prst="rect">
            <a:avLst/>
          </a:prstGeom>
        </p:spPr>
        <p:txBody>
          <a:bodyPr wrap="square">
            <a:spAutoFit/>
          </a:bodyPr>
          <a:lstStyle/>
          <a:p>
            <a:pPr marL="342900" lvl="0" indent="-342900" algn="just">
              <a:lnSpc>
                <a:spcPct val="115000"/>
              </a:lnSpc>
              <a:spcBef>
                <a:spcPts val="500"/>
              </a:spcBef>
              <a:spcAft>
                <a:spcPts val="600"/>
              </a:spcAft>
              <a:buSzPts val="1200"/>
              <a:buFont typeface="Wingdings" panose="05000000000000000000" pitchFamily="2" charset="2"/>
              <a:buChar char=""/>
            </a:pPr>
            <a:r>
              <a:rPr lang="ro-RO" sz="1400" dirty="0">
                <a:latin typeface="Verdana" panose="020B0604030504040204" pitchFamily="34" charset="0"/>
                <a:ea typeface="Verdana" panose="020B0604030504040204" pitchFamily="34" charset="0"/>
                <a:cs typeface="Times New Roman" panose="02020603050405020304" pitchFamily="18" charset="0"/>
              </a:rPr>
              <a:t>6.126 infracțiuni la </a:t>
            </a:r>
            <a:r>
              <a:rPr lang="ro-RO" sz="1400" b="1" dirty="0">
                <a:latin typeface="Verdana" panose="020B0604030504040204" pitchFamily="34" charset="0"/>
                <a:ea typeface="Verdana" panose="020B0604030504040204" pitchFamily="34" charset="0"/>
                <a:cs typeface="Times New Roman" panose="02020603050405020304" pitchFamily="18" charset="0"/>
              </a:rPr>
              <a:t>Codul Silvic </a:t>
            </a:r>
            <a:r>
              <a:rPr lang="ro-RO" sz="1400" dirty="0">
                <a:latin typeface="Verdana" panose="020B0604030504040204" pitchFamily="34" charset="0"/>
                <a:ea typeface="Verdana" panose="020B0604030504040204" pitchFamily="34" charset="0"/>
                <a:cs typeface="Times New Roman" panose="02020603050405020304" pitchFamily="18" charset="0"/>
              </a:rPr>
              <a:t>sesizate, creșterea cantității de material lemnos confiscat (+23,3%)</a:t>
            </a:r>
          </a:p>
          <a:p>
            <a:pPr marL="342900" lvl="0" indent="-342900" algn="just">
              <a:lnSpc>
                <a:spcPct val="115000"/>
              </a:lnSpc>
              <a:spcBef>
                <a:spcPts val="500"/>
              </a:spcBef>
              <a:spcAft>
                <a:spcPts val="600"/>
              </a:spcAft>
              <a:buSzPts val="1200"/>
              <a:buFont typeface="Wingdings" panose="05000000000000000000" pitchFamily="2" charset="2"/>
              <a:buChar char=""/>
            </a:pPr>
            <a:r>
              <a:rPr lang="it-IT" sz="1400" dirty="0">
                <a:latin typeface="Verdana" panose="020B0604030504040204" pitchFamily="34" charset="0"/>
                <a:ea typeface="Times New Roman" panose="02020603050405020304" pitchFamily="18" charset="0"/>
                <a:cs typeface="Times New Roman" panose="02020603050405020304" pitchFamily="18" charset="0"/>
              </a:rPr>
              <a:t>6.996 tone deșeuri identificate la frontieră, în creștere de 2,1 ori</a:t>
            </a:r>
          </a:p>
          <a:p>
            <a:pPr marL="342900" lvl="0" indent="-342900" algn="just">
              <a:lnSpc>
                <a:spcPct val="115000"/>
              </a:lnSpc>
              <a:spcBef>
                <a:spcPts val="500"/>
              </a:spcBef>
              <a:spcAft>
                <a:spcPts val="600"/>
              </a:spcAft>
              <a:buSzPts val="1200"/>
              <a:buFont typeface="Wingdings" panose="05000000000000000000" pitchFamily="2" charset="2"/>
              <a:buChar char=""/>
            </a:pPr>
            <a:r>
              <a:rPr lang="ro-RO" sz="1400" dirty="0">
                <a:latin typeface="Verdana" panose="020B0604030504040204" pitchFamily="34" charset="0"/>
                <a:ea typeface="Times New Roman" panose="02020603050405020304" pitchFamily="18" charset="0"/>
                <a:cs typeface="Times New Roman" panose="02020603050405020304" pitchFamily="18" charset="0"/>
              </a:rPr>
              <a:t>676 infracțiuni contra mediului; </a:t>
            </a:r>
            <a:endParaRPr lang="ro-RO" sz="1400" dirty="0">
              <a:highlight>
                <a:srgbClr val="FFFF00"/>
              </a:highligh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15000"/>
              </a:lnSpc>
              <a:spcBef>
                <a:spcPts val="500"/>
              </a:spcBef>
              <a:spcAft>
                <a:spcPts val="600"/>
              </a:spcAft>
              <a:buSzPts val="1200"/>
              <a:buFont typeface="Wingdings" panose="05000000000000000000" pitchFamily="2" charset="2"/>
              <a:buChar char=""/>
            </a:pPr>
            <a:r>
              <a:rPr lang="ro-RO" sz="1400" dirty="0">
                <a:latin typeface="Verdana" panose="020B0604030504040204" pitchFamily="34" charset="0"/>
                <a:ea typeface="Times New Roman" panose="02020603050405020304" pitchFamily="18" charset="0"/>
                <a:cs typeface="Times New Roman" panose="02020603050405020304" pitchFamily="18" charset="0"/>
              </a:rPr>
              <a:t>321 dosare penale înregistrate de Poliția de Frontieră pentru </a:t>
            </a:r>
            <a:r>
              <a:rPr lang="it-IT" sz="1400" dirty="0">
                <a:effectLst/>
                <a:latin typeface="Verdana" panose="020B0604030504040204" pitchFamily="34" charset="0"/>
                <a:ea typeface="Times New Roman" panose="02020603050405020304" pitchFamily="18" charset="0"/>
                <a:cs typeface="Times New Roman" panose="02020603050405020304" pitchFamily="18" charset="0"/>
              </a:rPr>
              <a:t>infracțiuni la regimul </a:t>
            </a:r>
            <a:r>
              <a:rPr lang="it-IT" sz="1400" b="1" dirty="0">
                <a:effectLst/>
                <a:latin typeface="Verdana" panose="020B0604030504040204" pitchFamily="34" charset="0"/>
                <a:ea typeface="Times New Roman" panose="02020603050405020304" pitchFamily="18" charset="0"/>
                <a:cs typeface="Times New Roman" panose="02020603050405020304" pitchFamily="18" charset="0"/>
              </a:rPr>
              <a:t>proprietății intelectuale</a:t>
            </a:r>
            <a:endParaRPr lang="ro-RO"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lgn="just">
              <a:lnSpc>
                <a:spcPct val="115000"/>
              </a:lnSpc>
              <a:spcBef>
                <a:spcPts val="500"/>
              </a:spcBef>
              <a:spcAft>
                <a:spcPts val="600"/>
              </a:spcAft>
              <a:buSzPts val="1200"/>
              <a:buFont typeface="Wingdings" panose="05000000000000000000" pitchFamily="2" charset="2"/>
              <a:buChar char=""/>
            </a:pPr>
            <a:r>
              <a:rPr lang="ro-RO" sz="1400" dirty="0">
                <a:latin typeface="Verdana" panose="020B0604030504040204" pitchFamily="34" charset="0"/>
                <a:ea typeface="Calibri" panose="020F0502020204030204" pitchFamily="34" charset="0"/>
              </a:rPr>
              <a:t>peste 40 milioane </a:t>
            </a:r>
            <a:r>
              <a:rPr lang="ro-RO" sz="1400" b="1" dirty="0">
                <a:latin typeface="Verdana" panose="020B0604030504040204" pitchFamily="34" charset="0"/>
                <a:ea typeface="Calibri" panose="020F0502020204030204" pitchFamily="34" charset="0"/>
              </a:rPr>
              <a:t>țigarete</a:t>
            </a:r>
            <a:r>
              <a:rPr lang="ro-RO" sz="1400" dirty="0">
                <a:latin typeface="Verdana" panose="020B0604030504040204" pitchFamily="34" charset="0"/>
                <a:ea typeface="Calibri" panose="020F0502020204030204" pitchFamily="34" charset="0"/>
              </a:rPr>
              <a:t> descoperite</a:t>
            </a:r>
          </a:p>
          <a:p>
            <a:pPr marL="342900" indent="-342900" algn="just">
              <a:lnSpc>
                <a:spcPct val="115000"/>
              </a:lnSpc>
              <a:spcBef>
                <a:spcPts val="500"/>
              </a:spcBef>
              <a:spcAft>
                <a:spcPts val="600"/>
              </a:spcAft>
              <a:buSzPts val="1200"/>
              <a:buFont typeface="Wingdings" panose="05000000000000000000" pitchFamily="2" charset="2"/>
              <a:buChar char=""/>
            </a:pPr>
            <a:r>
              <a:rPr lang="fr-FR" sz="1400" dirty="0">
                <a:effectLst/>
                <a:latin typeface="Verdana" panose="020B0604030504040204" pitchFamily="34" charset="0"/>
                <a:ea typeface="Times New Roman" panose="02020603050405020304" pitchFamily="18" charset="0"/>
                <a:cs typeface="Times New Roman" panose="02020603050405020304" pitchFamily="18" charset="0"/>
              </a:rPr>
              <a:t>2.189 </a:t>
            </a:r>
            <a:r>
              <a:rPr lang="fr-FR" sz="1400" b="1" dirty="0" err="1">
                <a:effectLst/>
                <a:latin typeface="Verdana" panose="020B0604030504040204" pitchFamily="34" charset="0"/>
                <a:ea typeface="Times New Roman" panose="02020603050405020304" pitchFamily="18" charset="0"/>
                <a:cs typeface="Times New Roman" panose="02020603050405020304" pitchFamily="18" charset="0"/>
              </a:rPr>
              <a:t>cazuri</a:t>
            </a:r>
            <a:r>
              <a:rPr lang="ro-RO" sz="1400" b="1" dirty="0">
                <a:effectLst/>
                <a:latin typeface="Verdana" panose="020B0604030504040204" pitchFamily="34" charset="0"/>
                <a:ea typeface="Times New Roman" panose="02020603050405020304" pitchFamily="18" charset="0"/>
                <a:cs typeface="Times New Roman" panose="02020603050405020304" pitchFamily="18" charset="0"/>
              </a:rPr>
              <a:t> de urmărire la nivel național </a:t>
            </a:r>
            <a:r>
              <a:rPr lang="fr-FR" sz="1400" dirty="0" err="1">
                <a:latin typeface="Verdana" panose="020B0604030504040204" pitchFamily="34" charset="0"/>
                <a:ea typeface="Times New Roman" panose="02020603050405020304" pitchFamily="18" charset="0"/>
                <a:cs typeface="Times New Roman" panose="02020603050405020304" pitchFamily="18" charset="0"/>
              </a:rPr>
              <a:t>soluționate</a:t>
            </a:r>
            <a:endParaRPr lang="ro-RO" sz="1400" b="1"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indent="-342900" algn="just">
              <a:lnSpc>
                <a:spcPct val="115000"/>
              </a:lnSpc>
              <a:spcBef>
                <a:spcPts val="500"/>
              </a:spcBef>
              <a:spcAft>
                <a:spcPts val="600"/>
              </a:spcAft>
              <a:buSzPts val="1200"/>
              <a:buFont typeface="Wingdings" panose="05000000000000000000" pitchFamily="2" charset="2"/>
              <a:buChar char=""/>
            </a:pPr>
            <a:r>
              <a:rPr lang="ro-RO" sz="1400" dirty="0">
                <a:latin typeface="Verdana" panose="020B0604030504040204" pitchFamily="34" charset="0"/>
                <a:ea typeface="Times New Roman" panose="02020603050405020304" pitchFamily="18" charset="0"/>
                <a:cs typeface="Times New Roman" panose="02020603050405020304" pitchFamily="18" charset="0"/>
              </a:rPr>
              <a:t>471 </a:t>
            </a:r>
            <a:r>
              <a:rPr lang="ro-RO" sz="1400" b="1" dirty="0">
                <a:latin typeface="Verdana" panose="020B0604030504040204" pitchFamily="34" charset="0"/>
                <a:ea typeface="Times New Roman" panose="02020603050405020304" pitchFamily="18" charset="0"/>
                <a:cs typeface="Times New Roman" panose="02020603050405020304" pitchFamily="18" charset="0"/>
              </a:rPr>
              <a:t>persoane urmărite internațional </a:t>
            </a:r>
            <a:r>
              <a:rPr lang="ro-RO" sz="1400" dirty="0">
                <a:latin typeface="Verdana" panose="020B0604030504040204" pitchFamily="34" charset="0"/>
                <a:ea typeface="Times New Roman" panose="02020603050405020304" pitchFamily="18" charset="0"/>
                <a:cs typeface="Times New Roman" panose="02020603050405020304" pitchFamily="18" charset="0"/>
              </a:rPr>
              <a:t>au fost aduse în țară</a:t>
            </a:r>
          </a:p>
          <a:p>
            <a:pPr marL="342900" indent="-342900" algn="just">
              <a:lnSpc>
                <a:spcPct val="115000"/>
              </a:lnSpc>
              <a:spcBef>
                <a:spcPts val="500"/>
              </a:spcBef>
              <a:spcAft>
                <a:spcPts val="600"/>
              </a:spcAft>
              <a:buSzPts val="1200"/>
              <a:buFont typeface="Wingdings" panose="05000000000000000000" pitchFamily="2" charset="2"/>
              <a:buChar char=""/>
            </a:pPr>
            <a:r>
              <a:rPr lang="ro-RO" sz="1400" dirty="0">
                <a:latin typeface="Verdana" panose="020B0604030504040204" pitchFamily="34" charset="0"/>
                <a:ea typeface="Times New Roman" panose="02020603050405020304" pitchFamily="18" charset="0"/>
                <a:cs typeface="Times New Roman" panose="02020603050405020304" pitchFamily="18" charset="0"/>
              </a:rPr>
              <a:t>9.137 cereri de revocare </a:t>
            </a:r>
            <a:r>
              <a:rPr lang="ro-RO" sz="1400" b="1" dirty="0">
                <a:latin typeface="Verdana" panose="020B0604030504040204" pitchFamily="34" charset="0"/>
                <a:ea typeface="Times New Roman" panose="02020603050405020304" pitchFamily="18" charset="0"/>
                <a:cs typeface="Times New Roman" panose="02020603050405020304" pitchFamily="18" charset="0"/>
              </a:rPr>
              <a:t>persoane dispărute </a:t>
            </a:r>
            <a:r>
              <a:rPr lang="ro-RO" sz="1400" dirty="0">
                <a:latin typeface="Verdana" panose="020B0604030504040204" pitchFamily="34" charset="0"/>
                <a:ea typeface="Times New Roman" panose="02020603050405020304" pitchFamily="18" charset="0"/>
                <a:cs typeface="Times New Roman" panose="02020603050405020304" pitchFamily="18" charset="0"/>
              </a:rPr>
              <a:t>procesate, 3.328 pentru persoane majore și 5.809 pentru persoane minore</a:t>
            </a:r>
          </a:p>
          <a:p>
            <a:pPr marL="342900" indent="-342900" algn="just">
              <a:lnSpc>
                <a:spcPct val="115000"/>
              </a:lnSpc>
              <a:spcBef>
                <a:spcPts val="500"/>
              </a:spcBef>
              <a:spcAft>
                <a:spcPts val="600"/>
              </a:spcAft>
              <a:buSzPts val="1200"/>
              <a:buFont typeface="Wingdings" panose="05000000000000000000" pitchFamily="2" charset="2"/>
              <a:buChar char=""/>
            </a:pPr>
            <a:r>
              <a:rPr lang="ro-RO" sz="1400" dirty="0">
                <a:latin typeface="Verdana" panose="020B0604030504040204" pitchFamily="34" charset="0"/>
                <a:cs typeface="Times New Roman" panose="02020603050405020304" pitchFamily="18" charset="0"/>
              </a:rPr>
              <a:t>123 </a:t>
            </a:r>
            <a:r>
              <a:rPr lang="ro-RO" sz="1400" b="1" dirty="0">
                <a:latin typeface="Verdana" panose="020B0604030504040204" pitchFamily="34" charset="0"/>
                <a:cs typeface="Times New Roman" panose="02020603050405020304" pitchFamily="18" charset="0"/>
              </a:rPr>
              <a:t>sesizări ale personalului MAI privind săvârșirea unor fapte de corupție </a:t>
            </a:r>
            <a:r>
              <a:rPr lang="ro-RO" sz="1400" dirty="0">
                <a:latin typeface="Verdana" panose="020B0604030504040204" pitchFamily="34" charset="0"/>
                <a:cs typeface="Times New Roman" panose="02020603050405020304" pitchFamily="18" charset="0"/>
              </a:rPr>
              <a:t>(+26%)</a:t>
            </a:r>
          </a:p>
          <a:p>
            <a:pPr marL="342900" indent="-342900" algn="just">
              <a:lnSpc>
                <a:spcPct val="115000"/>
              </a:lnSpc>
              <a:spcBef>
                <a:spcPts val="500"/>
              </a:spcBef>
              <a:spcAft>
                <a:spcPts val="600"/>
              </a:spcAft>
              <a:buSzPts val="1200"/>
              <a:buFont typeface="Wingdings" panose="05000000000000000000" pitchFamily="2" charset="2"/>
              <a:buChar char=""/>
            </a:pPr>
            <a:endParaRPr lang="ro-RO" sz="1400" b="1" dirty="0">
              <a:latin typeface="Verdana" panose="020B0604030504040204" pitchFamily="34" charset="0"/>
              <a:ea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41A6FEBF-6135-4CDE-9C30-5AB1FF3EBE6E}"/>
              </a:ext>
            </a:extLst>
          </p:cNvPr>
          <p:cNvSpPr/>
          <p:nvPr/>
        </p:nvSpPr>
        <p:spPr>
          <a:xfrm>
            <a:off x="2776606" y="4537939"/>
            <a:ext cx="6096000" cy="246221"/>
          </a:xfrm>
          <a:prstGeom prst="rect">
            <a:avLst/>
          </a:prstGeom>
        </p:spPr>
        <p:txBody>
          <a:bodyPr>
            <a:spAutoFit/>
          </a:bodyPr>
          <a:lstStyle/>
          <a:p>
            <a:pPr indent="381000" algn="just">
              <a:spcAft>
                <a:spcPts val="0"/>
              </a:spcAft>
            </a:pPr>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051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900512" y="0"/>
            <a:ext cx="11233859" cy="6873482"/>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8000"/>
          </a:xfrm>
          <a:prstGeom prst="rect">
            <a:avLst/>
          </a:prstGeom>
        </p:spPr>
      </p:pic>
      <p:sp>
        <p:nvSpPr>
          <p:cNvPr id="15" name="TextBox 14"/>
          <p:cNvSpPr txBox="1"/>
          <p:nvPr/>
        </p:nvSpPr>
        <p:spPr>
          <a:xfrm>
            <a:off x="4222333" y="89250"/>
            <a:ext cx="4590219" cy="400110"/>
          </a:xfrm>
          <a:prstGeom prst="rect">
            <a:avLst/>
          </a:prstGeom>
          <a:noFill/>
        </p:spPr>
        <p:txBody>
          <a:bodyPr wrap="square" rtlCol="0">
            <a:spAutoFit/>
          </a:bodyPr>
          <a:lstStyle/>
          <a:p>
            <a:r>
              <a:rPr lang="ro-RO" sz="2000" b="1" dirty="0">
                <a:solidFill>
                  <a:srgbClr val="2F4582"/>
                </a:solidFill>
                <a:latin typeface="Verdana" panose="020B0604030504040204" pitchFamily="34" charset="0"/>
                <a:ea typeface="Verdana" panose="020B0604030504040204" pitchFamily="34" charset="0"/>
              </a:rPr>
              <a:t>Siguranța</a:t>
            </a:r>
            <a:r>
              <a:rPr lang="en-US" sz="2000" b="1" dirty="0">
                <a:solidFill>
                  <a:srgbClr val="2F4582"/>
                </a:solidFill>
                <a:latin typeface="Verdana" panose="020B0604030504040204" pitchFamily="34" charset="0"/>
                <a:ea typeface="Verdana" panose="020B0604030504040204" pitchFamily="34" charset="0"/>
              </a:rPr>
              <a:t> </a:t>
            </a:r>
            <a:r>
              <a:rPr lang="en-US" sz="2000" b="1" dirty="0" err="1">
                <a:solidFill>
                  <a:srgbClr val="2F4582"/>
                </a:solidFill>
                <a:latin typeface="Verdana" panose="020B0604030504040204" pitchFamily="34" charset="0"/>
                <a:ea typeface="Verdana" panose="020B0604030504040204" pitchFamily="34" charset="0"/>
              </a:rPr>
              <a:t>în</a:t>
            </a:r>
            <a:r>
              <a:rPr lang="en-US" sz="2000" b="1" dirty="0">
                <a:solidFill>
                  <a:srgbClr val="2F4582"/>
                </a:solidFill>
                <a:latin typeface="Verdana" panose="020B0604030504040204" pitchFamily="34" charset="0"/>
                <a:ea typeface="Verdana" panose="020B0604030504040204" pitchFamily="34" charset="0"/>
              </a:rPr>
              <a:t> </a:t>
            </a:r>
            <a:r>
              <a:rPr lang="ro-RO" sz="2000" b="1" dirty="0">
                <a:solidFill>
                  <a:srgbClr val="2F4582"/>
                </a:solidFill>
                <a:latin typeface="Verdana" panose="020B0604030504040204" pitchFamily="34" charset="0"/>
                <a:ea typeface="Verdana" panose="020B0604030504040204" pitchFamily="34" charset="0"/>
              </a:rPr>
              <a:t>mediul</a:t>
            </a:r>
            <a:r>
              <a:rPr lang="en-US" sz="2000" b="1" dirty="0">
                <a:solidFill>
                  <a:srgbClr val="2F4582"/>
                </a:solidFill>
                <a:latin typeface="Verdana" panose="020B0604030504040204" pitchFamily="34" charset="0"/>
                <a:ea typeface="Verdana" panose="020B0604030504040204" pitchFamily="34" charset="0"/>
              </a:rPr>
              <a:t> </a:t>
            </a:r>
            <a:r>
              <a:rPr lang="ro-RO" sz="2000" b="1" dirty="0">
                <a:solidFill>
                  <a:srgbClr val="2F4582"/>
                </a:solidFill>
                <a:latin typeface="Verdana" panose="020B0604030504040204" pitchFamily="34" charset="0"/>
                <a:ea typeface="Verdana" panose="020B0604030504040204" pitchFamily="34" charset="0"/>
              </a:rPr>
              <a:t>școlar</a:t>
            </a:r>
            <a:r>
              <a:rPr lang="en-US" sz="2000" b="1" dirty="0">
                <a:solidFill>
                  <a:srgbClr val="2F4582"/>
                </a:solidFill>
                <a:latin typeface="Verdana" panose="020B0604030504040204" pitchFamily="34" charset="0"/>
                <a:ea typeface="Verdana" panose="020B0604030504040204" pitchFamily="34" charset="0"/>
              </a:rPr>
              <a:t> </a:t>
            </a: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6899" y="301812"/>
            <a:ext cx="565997" cy="723878"/>
          </a:xfrm>
          <a:prstGeom prst="rect">
            <a:avLst/>
          </a:prstGeom>
          <a:noFill/>
          <a:ln>
            <a:noFill/>
          </a:ln>
        </p:spPr>
      </p:pic>
      <p:sp>
        <p:nvSpPr>
          <p:cNvPr id="18" name="TextBox 17"/>
          <p:cNvSpPr txBox="1"/>
          <p:nvPr/>
        </p:nvSpPr>
        <p:spPr>
          <a:xfrm>
            <a:off x="0" y="3414319"/>
            <a:ext cx="127102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53079" y="3433590"/>
            <a:ext cx="1274174" cy="292633"/>
          </a:xfrm>
          <a:prstGeom prst="rect">
            <a:avLst/>
          </a:prstGeom>
        </p:spPr>
      </p:pic>
      <p:sp>
        <p:nvSpPr>
          <p:cNvPr id="6" name="TextBox 5"/>
          <p:cNvSpPr txBox="1"/>
          <p:nvPr/>
        </p:nvSpPr>
        <p:spPr>
          <a:xfrm>
            <a:off x="1717808" y="3866659"/>
            <a:ext cx="3426159" cy="1569660"/>
          </a:xfrm>
          <a:prstGeom prst="rect">
            <a:avLst/>
          </a:prstGeom>
          <a:noFill/>
        </p:spPr>
        <p:txBody>
          <a:bodyPr wrap="square" rtlCol="0">
            <a:spAutoFit/>
          </a:bodyPr>
          <a:lstStyle/>
          <a:p>
            <a:pPr algn="just"/>
            <a:r>
              <a:rPr lang="en-US" sz="1600" b="1" dirty="0">
                <a:latin typeface="Verdana" panose="020B0604030504040204" pitchFamily="34" charset="0"/>
                <a:ea typeface="Verdana" panose="020B0604030504040204" pitchFamily="34" charset="0"/>
              </a:rPr>
              <a:t>3.918</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infracțiuni</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sesizate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în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anul</a:t>
            </a:r>
            <a:r>
              <a:rPr lang="ro-RO"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școlar</a:t>
            </a:r>
            <a:r>
              <a:rPr lang="en-US" sz="1600" dirty="0">
                <a:latin typeface="Verdana" panose="020B0604030504040204" pitchFamily="34" charset="0"/>
                <a:ea typeface="Verdana" panose="020B0604030504040204" pitchFamily="34" charset="0"/>
              </a:rPr>
              <a:t> 2023/2024</a:t>
            </a:r>
            <a:r>
              <a:rPr lang="ro-RO" sz="1600" dirty="0">
                <a:latin typeface="Verdana" panose="020B0604030504040204" pitchFamily="34" charset="0"/>
                <a:ea typeface="Verdana" panose="020B0604030504040204" pitchFamily="34" charset="0"/>
              </a:rPr>
              <a:t>.</a:t>
            </a:r>
          </a:p>
          <a:p>
            <a:pPr algn="just"/>
            <a:endParaRPr lang="ro-RO" sz="1600" b="1" dirty="0">
              <a:latin typeface="Verdana" panose="020B0604030504040204" pitchFamily="34" charset="0"/>
              <a:ea typeface="Verdana" panose="020B0604030504040204" pitchFamily="34" charset="0"/>
            </a:endParaRPr>
          </a:p>
          <a:p>
            <a:pPr algn="just"/>
            <a:r>
              <a:rPr lang="ro-RO" sz="1600" b="1" dirty="0">
                <a:latin typeface="Verdana" panose="020B0604030504040204" pitchFamily="34" charset="0"/>
                <a:ea typeface="Verdana" panose="020B0604030504040204" pitchFamily="34" charset="0"/>
              </a:rPr>
              <a:t>90,7</a:t>
            </a:r>
            <a:r>
              <a:rPr lang="en-US" sz="1600" b="1" dirty="0">
                <a:latin typeface="Verdana" panose="020B0604030504040204" pitchFamily="34" charset="0"/>
                <a:ea typeface="Verdana" panose="020B0604030504040204" pitchFamily="34" charset="0"/>
              </a:rPr>
              <a:t>% </a:t>
            </a:r>
            <a:r>
              <a:rPr lang="ro-RO" sz="1600" dirty="0">
                <a:latin typeface="Verdana" panose="020B0604030504040204" pitchFamily="34" charset="0"/>
                <a:ea typeface="Verdana" panose="020B0604030504040204" pitchFamily="34" charset="0"/>
              </a:rPr>
              <a:t>comise</a:t>
            </a:r>
            <a:r>
              <a:rPr lang="en-US" sz="1600" dirty="0">
                <a:latin typeface="Verdana" panose="020B0604030504040204" pitchFamily="34" charset="0"/>
                <a:ea typeface="Verdana" panose="020B0604030504040204" pitchFamily="34" charset="0"/>
              </a:rPr>
              <a:t> </a:t>
            </a:r>
            <a:r>
              <a:rPr lang="en-US" sz="1600" b="1" dirty="0" err="1">
                <a:latin typeface="Verdana" panose="020B0604030504040204" pitchFamily="34" charset="0"/>
                <a:ea typeface="Verdana" panose="020B0604030504040204" pitchFamily="34" charset="0"/>
              </a:rPr>
              <a:t>în</a:t>
            </a:r>
            <a:r>
              <a:rPr lang="en-US" sz="1600" b="1" dirty="0">
                <a:latin typeface="Verdana" panose="020B0604030504040204" pitchFamily="34" charset="0"/>
                <a:ea typeface="Verdana" panose="020B0604030504040204" pitchFamily="34" charset="0"/>
              </a:rPr>
              <a:t> </a:t>
            </a:r>
            <a:r>
              <a:rPr lang="ro-RO" sz="1600" b="1" dirty="0">
                <a:latin typeface="Verdana" panose="020B0604030504040204" pitchFamily="34" charset="0"/>
                <a:ea typeface="Verdana" panose="020B0604030504040204" pitchFamily="34" charset="0"/>
              </a:rPr>
              <a:t>incinta</a:t>
            </a:r>
            <a:r>
              <a:rPr lang="en-US" sz="1600" b="1" dirty="0">
                <a:latin typeface="Verdana" panose="020B0604030504040204" pitchFamily="34" charset="0"/>
                <a:ea typeface="Verdana" panose="020B0604030504040204" pitchFamily="34" charset="0"/>
              </a:rPr>
              <a:t> </a:t>
            </a:r>
            <a:r>
              <a:rPr lang="ro-RO" sz="1600" b="1" dirty="0">
                <a:latin typeface="Verdana" panose="020B0604030504040204" pitchFamily="34" charset="0"/>
                <a:ea typeface="Verdana" panose="020B0604030504040204" pitchFamily="34" charset="0"/>
              </a:rPr>
              <a:t>unităților</a:t>
            </a:r>
            <a:r>
              <a:rPr lang="en-US" sz="1600" b="1" dirty="0">
                <a:latin typeface="Verdana" panose="020B0604030504040204" pitchFamily="34" charset="0"/>
                <a:ea typeface="Verdana" panose="020B0604030504040204" pitchFamily="34" charset="0"/>
              </a:rPr>
              <a:t> de </a:t>
            </a:r>
            <a:r>
              <a:rPr lang="ro-RO" sz="1600" b="1" dirty="0">
                <a:latin typeface="Verdana" panose="020B0604030504040204" pitchFamily="34" charset="0"/>
                <a:ea typeface="Verdana" panose="020B0604030504040204" pitchFamily="34" charset="0"/>
              </a:rPr>
              <a:t>învățământ</a:t>
            </a:r>
            <a:r>
              <a:rPr lang="en-US" sz="1600" b="1" dirty="0">
                <a:latin typeface="Verdana" panose="020B0604030504040204" pitchFamily="34" charset="0"/>
                <a:ea typeface="Verdana" panose="020B0604030504040204" pitchFamily="34" charset="0"/>
              </a:rPr>
              <a:t> </a:t>
            </a:r>
            <a:r>
              <a:rPr lang="ro-RO" sz="1600" dirty="0">
                <a:latin typeface="Verdana" panose="020B0604030504040204" pitchFamily="34" charset="0"/>
                <a:ea typeface="Verdana" panose="020B0604030504040204" pitchFamily="34" charset="0"/>
              </a:rPr>
              <a:t>preuniversitar</a:t>
            </a:r>
            <a:r>
              <a:rPr lang="en-US" sz="1600" dirty="0">
                <a:latin typeface="Verdana" panose="020B0604030504040204" pitchFamily="34" charset="0"/>
                <a:ea typeface="Verdana" panose="020B0604030504040204" pitchFamily="34" charset="0"/>
              </a:rPr>
              <a:t>.</a:t>
            </a:r>
          </a:p>
        </p:txBody>
      </p:sp>
      <p:sp>
        <p:nvSpPr>
          <p:cNvPr id="7" name="TextBox 6"/>
          <p:cNvSpPr txBox="1"/>
          <p:nvPr/>
        </p:nvSpPr>
        <p:spPr>
          <a:xfrm>
            <a:off x="1606717" y="663751"/>
            <a:ext cx="9313467" cy="2539157"/>
          </a:xfrm>
          <a:prstGeom prst="rect">
            <a:avLst/>
          </a:prstGeom>
          <a:noFill/>
        </p:spPr>
        <p:txBody>
          <a:bodyPr wrap="square" rtlCol="0">
            <a:spAutoFit/>
          </a:bodyPr>
          <a:lstStyle/>
          <a:p>
            <a:pPr algn="just"/>
            <a:endParaRPr lang="ro-RO" sz="12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ro-RO" sz="1400" dirty="0">
                <a:latin typeface="Verdana" panose="020B0604030504040204" pitchFamily="34" charset="0"/>
                <a:ea typeface="Verdana" panose="020B0604030504040204" pitchFamily="34" charset="0"/>
              </a:rPr>
              <a:t>u</a:t>
            </a:r>
            <a:r>
              <a:rPr lang="en-US" sz="1400" dirty="0">
                <a:latin typeface="Verdana" panose="020B0604030504040204" pitchFamily="34" charset="0"/>
                <a:ea typeface="Verdana" panose="020B0604030504040204" pitchFamily="34" charset="0"/>
              </a:rPr>
              <a:t>n </a:t>
            </a:r>
            <a:r>
              <a:rPr lang="ro-RO" sz="1400" dirty="0">
                <a:latin typeface="Verdana" panose="020B0604030504040204" pitchFamily="34" charset="0"/>
                <a:ea typeface="Verdana" panose="020B0604030504040204" pitchFamily="34" charset="0"/>
              </a:rPr>
              <a:t>nou</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Plan Național </a:t>
            </a:r>
            <a:r>
              <a:rPr lang="ro-RO" sz="1400" b="1" dirty="0">
                <a:latin typeface="Verdana" panose="020B0604030504040204" pitchFamily="34" charset="0"/>
                <a:ea typeface="Verdana" panose="020B0604030504040204" pitchFamily="34" charset="0"/>
              </a:rPr>
              <a:t>Cadru</a:t>
            </a:r>
            <a:r>
              <a:rPr lang="en-US" sz="1400" b="1" dirty="0">
                <a:latin typeface="Verdana" panose="020B0604030504040204" pitchFamily="34" charset="0"/>
                <a:ea typeface="Verdana" panose="020B0604030504040204" pitchFamily="34" charset="0"/>
              </a:rPr>
              <a:t> de </a:t>
            </a:r>
            <a:r>
              <a:rPr lang="ro-RO" sz="1400" b="1" dirty="0">
                <a:latin typeface="Verdana" panose="020B0604030504040204" pitchFamily="34" charset="0"/>
                <a:ea typeface="Verdana" panose="020B0604030504040204" pitchFamily="34" charset="0"/>
              </a:rPr>
              <a:t>Acțiune</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privind</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siguranța</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școlară</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adoptat</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înainte</a:t>
            </a:r>
            <a:r>
              <a:rPr lang="en-US" sz="1400" dirty="0">
                <a:latin typeface="Verdana" panose="020B0604030504040204" pitchFamily="34" charset="0"/>
                <a:ea typeface="Verdana" panose="020B0604030504040204" pitchFamily="34" charset="0"/>
              </a:rPr>
              <a:t> de </a:t>
            </a:r>
            <a:r>
              <a:rPr lang="ro-RO" sz="1400" dirty="0">
                <a:latin typeface="Verdana" panose="020B0604030504040204" pitchFamily="34" charset="0"/>
                <a:ea typeface="Verdana" panose="020B0604030504040204" pitchFamily="34" charset="0"/>
              </a:rPr>
              <a:t>debutul</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anului</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școlar</a:t>
            </a:r>
            <a:r>
              <a:rPr lang="en-US" sz="1400" dirty="0">
                <a:latin typeface="Verdana" panose="020B0604030504040204" pitchFamily="34" charset="0"/>
                <a:ea typeface="Verdana" panose="020B0604030504040204" pitchFamily="34" charset="0"/>
              </a:rPr>
              <a:t> 2023-2024</a:t>
            </a:r>
            <a:r>
              <a:rPr lang="ro-RO" sz="1400" dirty="0">
                <a:latin typeface="Verdana" panose="020B0604030504040204" pitchFamily="34" charset="0"/>
                <a:ea typeface="Verdana" panose="020B0604030504040204" pitchFamily="34" charset="0"/>
              </a:rPr>
              <a:t> (MAI-ME-MDLPA-MFTES-MMSS-MC-MS și DPR)</a:t>
            </a:r>
          </a:p>
          <a:p>
            <a:pPr algn="just"/>
            <a:endParaRPr lang="ro-RO" sz="14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ro-RO" sz="1400" b="1" dirty="0">
                <a:latin typeface="Verdana" panose="020B0604030504040204" pitchFamily="34" charset="0"/>
                <a:ea typeface="Verdana" panose="020B0604030504040204" pitchFamily="34" charset="0"/>
              </a:rPr>
              <a:t>prezență mai activă </a:t>
            </a:r>
            <a:r>
              <a:rPr lang="ro-RO" sz="1400" dirty="0">
                <a:latin typeface="Verdana" panose="020B0604030504040204" pitchFamily="34" charset="0"/>
                <a:ea typeface="Verdana" panose="020B0604030504040204" pitchFamily="34" charset="0"/>
              </a:rPr>
              <a:t>a lucrătorilor ministerului în mediul școlar</a:t>
            </a:r>
          </a:p>
          <a:p>
            <a:pPr algn="just"/>
            <a:endParaRPr lang="ro-RO" sz="900" dirty="0">
              <a:latin typeface="Verdana" panose="020B0604030504040204" pitchFamily="34" charset="0"/>
              <a:ea typeface="Verdana" panose="020B0604030504040204" pitchFamily="34" charset="0"/>
            </a:endParaRPr>
          </a:p>
          <a:p>
            <a:pPr algn="just"/>
            <a:endParaRPr lang="ro-RO" sz="9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ro-RO" sz="1400" b="1" dirty="0">
                <a:latin typeface="Verdana" panose="020B0604030504040204" pitchFamily="34" charset="0"/>
                <a:ea typeface="Verdana" panose="020B0604030504040204" pitchFamily="34" charset="0"/>
              </a:rPr>
              <a:t>6.890</a:t>
            </a:r>
            <a:r>
              <a:rPr lang="en-US" sz="1400" b="1" dirty="0">
                <a:latin typeface="Verdana" panose="020B0604030504040204" pitchFamily="34" charset="0"/>
                <a:ea typeface="Verdana" panose="020B0604030504040204" pitchFamily="34" charset="0"/>
              </a:rPr>
              <a:t> </a:t>
            </a:r>
            <a:r>
              <a:rPr lang="ro-RO" sz="1400" b="1" dirty="0">
                <a:latin typeface="Verdana" panose="020B0604030504040204" pitchFamily="34" charset="0"/>
                <a:ea typeface="Verdana" panose="020B0604030504040204" pitchFamily="34" charset="0"/>
              </a:rPr>
              <a:t>activități</a:t>
            </a:r>
            <a:r>
              <a:rPr lang="en-US" sz="1400" b="1" dirty="0">
                <a:latin typeface="Verdana" panose="020B0604030504040204" pitchFamily="34" charset="0"/>
                <a:ea typeface="Verdana" panose="020B0604030504040204" pitchFamily="34" charset="0"/>
              </a:rPr>
              <a:t> de </a:t>
            </a:r>
            <a:r>
              <a:rPr lang="ro-RO" sz="1400" b="1" dirty="0">
                <a:latin typeface="Verdana" panose="020B0604030504040204" pitchFamily="34" charset="0"/>
                <a:ea typeface="Verdana" panose="020B0604030504040204" pitchFamily="34" charset="0"/>
              </a:rPr>
              <a:t>prevenire</a:t>
            </a:r>
            <a:r>
              <a:rPr lang="en-US" sz="1400" b="1"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pe </a:t>
            </a:r>
            <a:r>
              <a:rPr lang="ro-RO" sz="1400" dirty="0">
                <a:latin typeface="Verdana" panose="020B0604030504040204" pitchFamily="34" charset="0"/>
                <a:ea typeface="Verdana" panose="020B0604030504040204" pitchFamily="34" charset="0"/>
              </a:rPr>
              <a:t>linia</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combaterii</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traficului</a:t>
            </a:r>
            <a:r>
              <a:rPr lang="en-US" sz="1400" dirty="0">
                <a:latin typeface="Verdana" panose="020B0604030504040204" pitchFamily="34" charset="0"/>
                <a:ea typeface="Verdana" panose="020B0604030504040204" pitchFamily="34" charset="0"/>
              </a:rPr>
              <a:t> și </a:t>
            </a:r>
            <a:r>
              <a:rPr lang="ro-RO" sz="1400" dirty="0">
                <a:latin typeface="Verdana" panose="020B0604030504040204" pitchFamily="34" charset="0"/>
                <a:ea typeface="Verdana" panose="020B0604030504040204" pitchFamily="34" charset="0"/>
              </a:rPr>
              <a:t>consumului</a:t>
            </a:r>
            <a:r>
              <a:rPr lang="en-US" sz="1400" dirty="0">
                <a:latin typeface="Verdana" panose="020B0604030504040204" pitchFamily="34" charset="0"/>
                <a:ea typeface="Verdana" panose="020B0604030504040204" pitchFamily="34" charset="0"/>
              </a:rPr>
              <a:t> </a:t>
            </a:r>
            <a:r>
              <a:rPr lang="ro-RO" sz="1400" dirty="0">
                <a:latin typeface="Verdana" panose="020B0604030504040204" pitchFamily="34" charset="0"/>
                <a:ea typeface="Verdana" panose="020B0604030504040204" pitchFamily="34" charset="0"/>
              </a:rPr>
              <a:t>ilicit</a:t>
            </a:r>
            <a:r>
              <a:rPr lang="en-US" sz="1400" dirty="0">
                <a:latin typeface="Verdana" panose="020B0604030504040204" pitchFamily="34" charset="0"/>
                <a:ea typeface="Verdana" panose="020B0604030504040204" pitchFamily="34" charset="0"/>
              </a:rPr>
              <a:t> de </a:t>
            </a:r>
            <a:r>
              <a:rPr lang="ro-RO" sz="1400" b="1" dirty="0">
                <a:latin typeface="Verdana" panose="020B0604030504040204" pitchFamily="34" charset="0"/>
                <a:ea typeface="Verdana" panose="020B0604030504040204" pitchFamily="34" charset="0"/>
              </a:rPr>
              <a:t>droguri</a:t>
            </a:r>
            <a:endParaRPr lang="ro-RO" sz="1400" dirty="0">
              <a:latin typeface="Verdana" panose="020B0604030504040204" pitchFamily="34" charset="0"/>
              <a:ea typeface="Verdana" panose="020B0604030504040204" pitchFamily="34" charset="0"/>
            </a:endParaRPr>
          </a:p>
          <a:p>
            <a:pPr algn="just"/>
            <a:endParaRPr lang="ro-RO" sz="9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ro-RO" sz="1400" b="1" dirty="0">
                <a:latin typeface="Verdana" panose="020B0604030504040204" pitchFamily="34" charset="0"/>
                <a:ea typeface="Verdana" panose="020B0604030504040204" pitchFamily="34" charset="0"/>
              </a:rPr>
              <a:t>16.935 activități informativ-preventive</a:t>
            </a:r>
            <a:r>
              <a:rPr lang="ro-RO" sz="1400" dirty="0">
                <a:latin typeface="Verdana" panose="020B0604030504040204" pitchFamily="34" charset="0"/>
                <a:ea typeface="Verdana" panose="020B0604030504040204" pitchFamily="34" charset="0"/>
              </a:rPr>
              <a:t> pe tematici de natură </a:t>
            </a:r>
            <a:r>
              <a:rPr lang="ro-RO" sz="1400" b="1" dirty="0">
                <a:latin typeface="Verdana" panose="020B0604030504040204" pitchFamily="34" charset="0"/>
                <a:ea typeface="Verdana" panose="020B0604030504040204" pitchFamily="34" charset="0"/>
              </a:rPr>
              <a:t>juridică</a:t>
            </a:r>
          </a:p>
          <a:p>
            <a:pPr marL="285750" indent="-285750" algn="just">
              <a:buFont typeface="Wingdings" panose="05000000000000000000" pitchFamily="2" charset="2"/>
              <a:buChar char="q"/>
            </a:pPr>
            <a:endParaRPr lang="ro-RO" sz="1400" b="1"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r>
              <a:rPr lang="ro-RO" sz="1400" b="1" dirty="0">
                <a:latin typeface="Verdana" panose="020B0604030504040204" pitchFamily="34" charset="0"/>
                <a:ea typeface="Verdana" panose="020B0604030504040204" pitchFamily="34" charset="0"/>
              </a:rPr>
              <a:t>1.560 controale de prevenire executate </a:t>
            </a:r>
            <a:r>
              <a:rPr lang="ro-RO" sz="1400" dirty="0">
                <a:latin typeface="Verdana" panose="020B0604030504040204" pitchFamily="34" charset="0"/>
                <a:ea typeface="Verdana" panose="020B0604030504040204" pitchFamily="34" charset="0"/>
              </a:rPr>
              <a:t>la unități de învățământ preuniversitar</a:t>
            </a:r>
          </a:p>
          <a:p>
            <a:pPr algn="just"/>
            <a:endParaRPr lang="ro-RO" sz="800"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 xmlns:a16="http://schemas.microsoft.com/office/drawing/2014/main" id="{7044DD66-5C24-22CA-77AC-2A7F008427A6}"/>
              </a:ext>
            </a:extLst>
          </p:cNvPr>
          <p:cNvSpPr>
            <a:spLocks noGrp="1"/>
          </p:cNvSpPr>
          <p:nvPr>
            <p:ph type="sldNum" sz="quarter" idx="12"/>
          </p:nvPr>
        </p:nvSpPr>
        <p:spPr>
          <a:xfrm>
            <a:off x="8465430" y="6321077"/>
            <a:ext cx="2743200" cy="365125"/>
          </a:xfrm>
        </p:spPr>
        <p:txBody>
          <a:bodyPr/>
          <a:lstStyle/>
          <a:p>
            <a:fld id="{FA8F5E2F-E904-4C27-AF03-1FE657AA8282}" type="slidenum">
              <a:rPr lang="nl-NL" sz="1600" smtClean="0"/>
              <a:t>7</a:t>
            </a:fld>
            <a:endParaRPr lang="nl-NL" sz="1600" dirty="0"/>
          </a:p>
        </p:txBody>
      </p:sp>
      <p:pic>
        <p:nvPicPr>
          <p:cNvPr id="4" name="Picture 3">
            <a:extLst>
              <a:ext uri="{FF2B5EF4-FFF2-40B4-BE49-F238E27FC236}">
                <a16:creationId xmlns="" xmlns:a16="http://schemas.microsoft.com/office/drawing/2014/main" id="{21CA0D0B-1BDA-40A1-9F18-B6BAF0D1A1A2}"/>
              </a:ext>
            </a:extLst>
          </p:cNvPr>
          <p:cNvPicPr>
            <a:picLocks noChangeAspect="1"/>
          </p:cNvPicPr>
          <p:nvPr/>
        </p:nvPicPr>
        <p:blipFill>
          <a:blip r:embed="rId7"/>
          <a:stretch>
            <a:fillRect/>
          </a:stretch>
        </p:blipFill>
        <p:spPr>
          <a:xfrm>
            <a:off x="5232754" y="3315551"/>
            <a:ext cx="5882821" cy="3023501"/>
          </a:xfrm>
          <a:prstGeom prst="rect">
            <a:avLst/>
          </a:prstGeom>
        </p:spPr>
      </p:pic>
    </p:spTree>
    <p:extLst>
      <p:ext uri="{BB962C8B-B14F-4D97-AF65-F5344CB8AC3E}">
        <p14:creationId xmlns:p14="http://schemas.microsoft.com/office/powerpoint/2010/main" val="131617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75136" y="14682"/>
            <a:ext cx="12527253" cy="6843318"/>
          </a:xfrm>
          <a:prstGeom prst="rect">
            <a:avLst/>
          </a:prstGeom>
          <a:scene3d>
            <a:camera prst="orthographicFront">
              <a:rot lat="0" lon="1800000" rev="0"/>
            </a:camera>
            <a:lightRig rig="threePt" dir="t"/>
          </a:scene3d>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11185" y="-18854"/>
            <a:ext cx="1293394" cy="6862173"/>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8853"/>
            <a:ext cx="1229836" cy="6881026"/>
          </a:xfrm>
          <a:prstGeom prst="rect">
            <a:avLst/>
          </a:prstGeom>
        </p:spPr>
      </p:pic>
      <p:sp>
        <p:nvSpPr>
          <p:cNvPr id="15" name="TextBox 14"/>
          <p:cNvSpPr txBox="1"/>
          <p:nvPr/>
        </p:nvSpPr>
        <p:spPr>
          <a:xfrm>
            <a:off x="2697577" y="417709"/>
            <a:ext cx="3645851" cy="400110"/>
          </a:xfrm>
          <a:prstGeom prst="rect">
            <a:avLst/>
          </a:prstGeom>
          <a:noFill/>
        </p:spPr>
        <p:txBody>
          <a:bodyPr wrap="square" rtlCol="0">
            <a:spAutoFit/>
          </a:bodyPr>
          <a:lstStyle/>
          <a:p>
            <a:r>
              <a:rPr lang="ro-RO" sz="2000" b="1" dirty="0">
                <a:solidFill>
                  <a:srgbClr val="2F4582"/>
                </a:solidFill>
                <a:latin typeface="Verdana" panose="020B0604030504040204" pitchFamily="34" charset="0"/>
                <a:ea typeface="Verdana" panose="020B0604030504040204" pitchFamily="34" charset="0"/>
              </a:rPr>
              <a:t>Siguranța rutieră</a:t>
            </a:r>
            <a:endParaRPr lang="en-US" sz="2000"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8024" y="316495"/>
            <a:ext cx="565997" cy="723878"/>
          </a:xfrm>
          <a:prstGeom prst="rect">
            <a:avLst/>
          </a:prstGeom>
          <a:noFill/>
          <a:ln>
            <a:noFill/>
          </a:ln>
        </p:spPr>
      </p:pic>
      <p:sp>
        <p:nvSpPr>
          <p:cNvPr id="18" name="TextBox 17"/>
          <p:cNvSpPr txBox="1"/>
          <p:nvPr/>
        </p:nvSpPr>
        <p:spPr>
          <a:xfrm>
            <a:off x="0" y="3414319"/>
            <a:ext cx="129339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97417" y="3433590"/>
            <a:ext cx="1229836" cy="292633"/>
          </a:xfrm>
          <a:prstGeom prst="rect">
            <a:avLst/>
          </a:prstGeom>
        </p:spPr>
      </p:pic>
      <p:sp>
        <p:nvSpPr>
          <p:cNvPr id="2" name="TextBox 1"/>
          <p:cNvSpPr txBox="1"/>
          <p:nvPr/>
        </p:nvSpPr>
        <p:spPr>
          <a:xfrm>
            <a:off x="1580739" y="1040373"/>
            <a:ext cx="4653601" cy="1643014"/>
          </a:xfrm>
          <a:prstGeom prst="rect">
            <a:avLst/>
          </a:prstGeom>
          <a:noFill/>
        </p:spPr>
        <p:txBody>
          <a:bodyPr wrap="square" rtlCol="0">
            <a:spAutoFit/>
          </a:bodyPr>
          <a:lstStyle/>
          <a:p>
            <a:r>
              <a:rPr lang="it-IT" sz="1600" b="1" dirty="0">
                <a:latin typeface="Verdana" panose="020B0604030504040204" pitchFamily="34" charset="0"/>
                <a:ea typeface="Verdana" panose="020B0604030504040204" pitchFamily="34" charset="0"/>
              </a:rPr>
              <a:t>Cele mai mici</a:t>
            </a:r>
            <a:r>
              <a:rPr lang="ro-RO" sz="1600" b="1" dirty="0">
                <a:latin typeface="Verdana" panose="020B0604030504040204" pitchFamily="34" charset="0"/>
                <a:ea typeface="Verdana" panose="020B0604030504040204" pitchFamily="34" charset="0"/>
              </a:rPr>
              <a:t> valori</a:t>
            </a:r>
            <a:r>
              <a:rPr lang="it-IT" sz="1600" b="1" dirty="0">
                <a:latin typeface="Verdana" panose="020B0604030504040204" pitchFamily="34" charset="0"/>
                <a:ea typeface="Verdana" panose="020B0604030504040204" pitchFamily="34" charset="0"/>
              </a:rPr>
              <a:t> din ultimii 10 ani</a:t>
            </a:r>
            <a:r>
              <a:rPr lang="ro-RO" sz="1600" b="1" dirty="0">
                <a:latin typeface="Verdana" panose="020B0604030504040204" pitchFamily="34" charset="0"/>
                <a:ea typeface="Verdana" panose="020B0604030504040204" pitchFamily="34" charset="0"/>
              </a:rPr>
              <a:t> </a:t>
            </a:r>
            <a:r>
              <a:rPr lang="ro-RO" sz="1600" dirty="0">
                <a:latin typeface="Verdana" panose="020B0604030504040204" pitchFamily="34" charset="0"/>
                <a:ea typeface="Verdana" panose="020B0604030504040204" pitchFamily="34" charset="0"/>
              </a:rPr>
              <a:t>privind:</a:t>
            </a:r>
          </a:p>
          <a:p>
            <a:pPr marL="285750" indent="-285750">
              <a:lnSpc>
                <a:spcPct val="150000"/>
              </a:lnSpc>
              <a:buFont typeface="Wingdings" panose="05000000000000000000" pitchFamily="2" charset="2"/>
              <a:buChar char="q"/>
            </a:pPr>
            <a:r>
              <a:rPr lang="it-IT" sz="1600" dirty="0">
                <a:latin typeface="Verdana" panose="020B0604030504040204" pitchFamily="34" charset="0"/>
                <a:ea typeface="Verdana" panose="020B0604030504040204" pitchFamily="34" charset="0"/>
              </a:rPr>
              <a:t>Accidente</a:t>
            </a:r>
            <a:r>
              <a:rPr lang="ro-RO" sz="1600" dirty="0">
                <a:latin typeface="Verdana" panose="020B0604030504040204" pitchFamily="34" charset="0"/>
                <a:ea typeface="Verdana" panose="020B0604030504040204" pitchFamily="34" charset="0"/>
              </a:rPr>
              <a:t> grave (-6,8%)</a:t>
            </a:r>
          </a:p>
          <a:p>
            <a:pPr marL="285750" indent="-285750">
              <a:lnSpc>
                <a:spcPct val="150000"/>
              </a:lnSpc>
              <a:buFont typeface="Wingdings" panose="05000000000000000000" pitchFamily="2" charset="2"/>
              <a:buChar char="q"/>
            </a:pPr>
            <a:r>
              <a:rPr lang="it-IT" sz="1600" dirty="0">
                <a:latin typeface="Verdana" panose="020B0604030504040204" pitchFamily="34" charset="0"/>
                <a:ea typeface="Verdana" panose="020B0604030504040204" pitchFamily="34" charset="0"/>
              </a:rPr>
              <a:t>Persoane decedate</a:t>
            </a:r>
            <a:r>
              <a:rPr lang="ro-RO" sz="1600" dirty="0">
                <a:latin typeface="Verdana" panose="020B0604030504040204" pitchFamily="34" charset="0"/>
                <a:ea typeface="Verdana" panose="020B0604030504040204" pitchFamily="34" charset="0"/>
              </a:rPr>
              <a:t> (-1 persoană)</a:t>
            </a:r>
          </a:p>
          <a:p>
            <a:pPr marL="285750" indent="-285750">
              <a:lnSpc>
                <a:spcPct val="150000"/>
              </a:lnSpc>
              <a:buFont typeface="Wingdings" panose="05000000000000000000" pitchFamily="2" charset="2"/>
              <a:buChar char="q"/>
            </a:pPr>
            <a:r>
              <a:rPr lang="it-IT" sz="1600" dirty="0">
                <a:latin typeface="Verdana" panose="020B0604030504040204" pitchFamily="34" charset="0"/>
                <a:ea typeface="Verdana" panose="020B0604030504040204" pitchFamily="34" charset="0"/>
              </a:rPr>
              <a:t>Persoane rănite grav</a:t>
            </a:r>
            <a:r>
              <a:rPr lang="ro-RO" sz="1600" dirty="0">
                <a:latin typeface="Verdana" panose="020B0604030504040204" pitchFamily="34" charset="0"/>
                <a:ea typeface="Verdana" panose="020B0604030504040204" pitchFamily="34" charset="0"/>
              </a:rPr>
              <a:t> (-8,6%)</a:t>
            </a:r>
            <a:endParaRPr lang="en-US" sz="16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 xmlns:a16="http://schemas.microsoft.com/office/drawing/2014/main" id="{E99BCF32-C029-59C6-751C-6E26815F3D6C}"/>
              </a:ext>
            </a:extLst>
          </p:cNvPr>
          <p:cNvSpPr txBox="1"/>
          <p:nvPr/>
        </p:nvSpPr>
        <p:spPr>
          <a:xfrm>
            <a:off x="6299515" y="202213"/>
            <a:ext cx="4932726" cy="583826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36.346 </a:t>
            </a:r>
            <a:r>
              <a:rPr lang="ro-RO" sz="1300" dirty="0">
                <a:latin typeface="Verdana" panose="020B0604030504040204" pitchFamily="34" charset="0"/>
                <a:ea typeface="Verdana" panose="020B0604030504040204" pitchFamily="34" charset="0"/>
              </a:rPr>
              <a:t>de acțiuni efectuate (+8,7%)  </a:t>
            </a:r>
          </a:p>
          <a:p>
            <a:pPr marL="285750" indent="-2857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1.191.411 </a:t>
            </a:r>
            <a:r>
              <a:rPr lang="ro-RO" sz="1300" dirty="0">
                <a:latin typeface="Verdana" panose="020B0604030504040204" pitchFamily="34" charset="0"/>
                <a:ea typeface="Verdana" panose="020B0604030504040204" pitchFamily="34" charset="0"/>
              </a:rPr>
              <a:t>de sancțiuni contravenționale aplicate </a:t>
            </a:r>
          </a:p>
          <a:p>
            <a:pPr marL="285750" indent="-2857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22.121 </a:t>
            </a:r>
            <a:r>
              <a:rPr lang="ro-RO" sz="1300" dirty="0">
                <a:latin typeface="Verdana" panose="020B0604030504040204" pitchFamily="34" charset="0"/>
                <a:ea typeface="Verdana" panose="020B0604030504040204" pitchFamily="34" charset="0"/>
              </a:rPr>
              <a:t>infracțiuni contra siguranței circulației pe drumurile publice sesizate, relevante fiind:</a:t>
            </a:r>
          </a:p>
          <a:p>
            <a:pPr marL="742950" lvl="1" indent="-285750" algn="just">
              <a:lnSpc>
                <a:spcPct val="150000"/>
              </a:lnSpc>
              <a:buFont typeface="Arial" panose="020B0604020202020204" pitchFamily="34" charset="0"/>
              <a:buChar char="•"/>
            </a:pPr>
            <a:r>
              <a:rPr lang="ro-RO" sz="1000" b="1" i="1" dirty="0">
                <a:latin typeface="Verdana" panose="020B0604030504040204" pitchFamily="34" charset="0"/>
                <a:ea typeface="Verdana" panose="020B0604030504040204" pitchFamily="34" charset="0"/>
              </a:rPr>
              <a:t>7.205</a:t>
            </a:r>
            <a:r>
              <a:rPr lang="ro-RO" sz="1000" i="1" dirty="0">
                <a:latin typeface="Verdana" panose="020B0604030504040204" pitchFamily="34" charset="0"/>
                <a:ea typeface="Verdana" panose="020B0604030504040204" pitchFamily="34" charset="0"/>
              </a:rPr>
              <a:t> săvârșite de către o persoană aflată sub influența alcoolului</a:t>
            </a:r>
          </a:p>
          <a:p>
            <a:pPr marL="742950" lvl="1" indent="-285750" algn="just">
              <a:lnSpc>
                <a:spcPct val="150000"/>
              </a:lnSpc>
              <a:buFont typeface="Arial" panose="020B0604020202020204" pitchFamily="34" charset="0"/>
              <a:buChar char="•"/>
            </a:pPr>
            <a:r>
              <a:rPr lang="ro-RO" sz="1000" b="1" i="1" dirty="0">
                <a:latin typeface="Verdana" panose="020B0604030504040204" pitchFamily="34" charset="0"/>
                <a:ea typeface="Verdana" panose="020B0604030504040204" pitchFamily="34" charset="0"/>
              </a:rPr>
              <a:t>2.438</a:t>
            </a:r>
            <a:r>
              <a:rPr lang="pt-BR" sz="1000" i="1" dirty="0">
                <a:latin typeface="Verdana" panose="020B0604030504040204" pitchFamily="34" charset="0"/>
                <a:ea typeface="Verdana" panose="020B0604030504040204" pitchFamily="34" charset="0"/>
              </a:rPr>
              <a:t> sub influen</a:t>
            </a:r>
            <a:r>
              <a:rPr lang="ro-RO" sz="1000" i="1" dirty="0">
                <a:latin typeface="Verdana" panose="020B0604030504040204" pitchFamily="34" charset="0"/>
                <a:ea typeface="Verdana" panose="020B0604030504040204" pitchFamily="34" charset="0"/>
              </a:rPr>
              <a:t>ț</a:t>
            </a:r>
            <a:r>
              <a:rPr lang="pt-BR" sz="1000" i="1" dirty="0">
                <a:latin typeface="Verdana" panose="020B0604030504040204" pitchFamily="34" charset="0"/>
                <a:ea typeface="Verdana" panose="020B0604030504040204" pitchFamily="34" charset="0"/>
              </a:rPr>
              <a:t>a substanțelor psihoactive</a:t>
            </a:r>
            <a:endParaRPr lang="ro-RO" sz="1000" i="1" dirty="0">
              <a:latin typeface="Verdana" panose="020B0604030504040204" pitchFamily="34" charset="0"/>
              <a:ea typeface="Verdana" panose="020B0604030504040204" pitchFamily="34" charset="0"/>
            </a:endParaRPr>
          </a:p>
          <a:p>
            <a:pPr marL="742950" lvl="1" indent="-285750" algn="just">
              <a:lnSpc>
                <a:spcPct val="150000"/>
              </a:lnSpc>
              <a:buFont typeface="Arial" panose="020B0604020202020204" pitchFamily="34" charset="0"/>
              <a:buChar char="•"/>
            </a:pPr>
            <a:r>
              <a:rPr lang="ro-RO" sz="1000" b="1" i="1" dirty="0">
                <a:latin typeface="Verdana" panose="020B0604030504040204" pitchFamily="34" charset="0"/>
                <a:ea typeface="Verdana" panose="020B0604030504040204" pitchFamily="34" charset="0"/>
              </a:rPr>
              <a:t>9.022  </a:t>
            </a:r>
            <a:r>
              <a:rPr lang="ro-RO" sz="1000" i="1" dirty="0">
                <a:latin typeface="Verdana" panose="020B0604030504040204" pitchFamily="34" charset="0"/>
                <a:ea typeface="Verdana" panose="020B0604030504040204" pitchFamily="34" charset="0"/>
              </a:rPr>
              <a:t>pe linia conducerii fără permis de conducere</a:t>
            </a:r>
          </a:p>
          <a:p>
            <a:pPr marL="285750" indent="-2857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136.673 </a:t>
            </a:r>
            <a:r>
              <a:rPr lang="ro-RO" sz="1300" dirty="0">
                <a:latin typeface="Verdana" panose="020B0604030504040204" pitchFamily="34" charset="0"/>
                <a:ea typeface="Verdana" panose="020B0604030504040204" pitchFamily="34" charset="0"/>
              </a:rPr>
              <a:t>de permise de conducere </a:t>
            </a:r>
            <a:r>
              <a:rPr lang="ro-RO" sz="1300" dirty="0" err="1">
                <a:latin typeface="Verdana" panose="020B0604030504040204" pitchFamily="34" charset="0"/>
                <a:ea typeface="Verdana" panose="020B0604030504040204" pitchFamily="34" charset="0"/>
              </a:rPr>
              <a:t>reţinute</a:t>
            </a:r>
            <a:r>
              <a:rPr lang="ro-RO" sz="1300" dirty="0">
                <a:latin typeface="Verdana" panose="020B0604030504040204" pitchFamily="34" charset="0"/>
                <a:ea typeface="Verdana" panose="020B0604030504040204" pitchFamily="34" charset="0"/>
              </a:rPr>
              <a:t> (+0,6%), din care </a:t>
            </a:r>
            <a:r>
              <a:rPr lang="ro-RO" sz="1300" b="1" dirty="0">
                <a:latin typeface="Verdana" panose="020B0604030504040204" pitchFamily="34" charset="0"/>
                <a:ea typeface="Verdana" panose="020B0604030504040204" pitchFamily="34" charset="0"/>
              </a:rPr>
              <a:t>20.722 </a:t>
            </a:r>
            <a:r>
              <a:rPr lang="ro-RO" sz="1300" dirty="0">
                <a:latin typeface="Verdana" panose="020B0604030504040204" pitchFamily="34" charset="0"/>
                <a:ea typeface="Verdana" panose="020B0604030504040204" pitchFamily="34" charset="0"/>
              </a:rPr>
              <a:t>pentru conducere sub influența alcoolului:</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ro-RO" sz="10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7.205</a:t>
            </a:r>
            <a:r>
              <a:rPr kumimoji="0" lang="ro-RO" sz="1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infracțiuni</a:t>
            </a:r>
            <a:endParaRPr kumimoji="0" lang="ro-RO" sz="13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742950" lvl="1" indent="-285750" algn="just">
              <a:lnSpc>
                <a:spcPct val="150000"/>
              </a:lnSpc>
              <a:buFont typeface="Arial" panose="020B0604020202020204" pitchFamily="34" charset="0"/>
              <a:buChar char="•"/>
              <a:defRPr/>
            </a:pPr>
            <a:r>
              <a:rPr lang="ro-RO" sz="1000" b="1" i="1" dirty="0">
                <a:solidFill>
                  <a:prstClr val="black"/>
                </a:solidFill>
                <a:latin typeface="Verdana" panose="020B0604030504040204" pitchFamily="34" charset="0"/>
                <a:ea typeface="Verdana" panose="020B0604030504040204" pitchFamily="34" charset="0"/>
              </a:rPr>
              <a:t>13.517</a:t>
            </a:r>
            <a:r>
              <a:rPr lang="ro-RO" sz="1000" i="1" dirty="0">
                <a:solidFill>
                  <a:prstClr val="black"/>
                </a:solidFill>
                <a:latin typeface="Verdana" panose="020B0604030504040204" pitchFamily="34" charset="0"/>
                <a:ea typeface="Verdana" panose="020B0604030504040204" pitchFamily="34" charset="0"/>
              </a:rPr>
              <a:t> contravenții </a:t>
            </a:r>
          </a:p>
          <a:p>
            <a:pPr marL="285750" indent="-2857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55.543 </a:t>
            </a:r>
            <a:r>
              <a:rPr lang="ro-RO" sz="1300" dirty="0">
                <a:latin typeface="Verdana" panose="020B0604030504040204" pitchFamily="34" charset="0"/>
                <a:ea typeface="Verdana" panose="020B0604030504040204" pitchFamily="34" charset="0"/>
              </a:rPr>
              <a:t>certificate de înmatriculare/înregistrare retrase (+9,3%) </a:t>
            </a:r>
          </a:p>
          <a:p>
            <a:pPr marL="285750" indent="-285750" algn="just">
              <a:lnSpc>
                <a:spcPct val="150000"/>
              </a:lnSpc>
              <a:buFont typeface="Wingdings" panose="05000000000000000000" pitchFamily="2" charset="2"/>
              <a:buChar char="q"/>
            </a:pPr>
            <a:r>
              <a:rPr lang="ro-RO" sz="1300" b="1" dirty="0">
                <a:latin typeface="Verdana" panose="020B0604030504040204" pitchFamily="34" charset="0"/>
                <a:ea typeface="Verdana" panose="020B0604030504040204" pitchFamily="34" charset="0"/>
              </a:rPr>
              <a:t>55.520 </a:t>
            </a:r>
            <a:r>
              <a:rPr lang="ro-RO" sz="1300" dirty="0">
                <a:latin typeface="Verdana" panose="020B0604030504040204" pitchFamily="34" charset="0"/>
                <a:ea typeface="Verdana" panose="020B0604030504040204" pitchFamily="34" charset="0"/>
              </a:rPr>
              <a:t>de conducători de autovehicule testați cu aparatele </a:t>
            </a:r>
            <a:r>
              <a:rPr lang="ro-RO" sz="1300" dirty="0" err="1">
                <a:latin typeface="Verdana" panose="020B0604030504040204" pitchFamily="34" charset="0"/>
                <a:ea typeface="Verdana" panose="020B0604030504040204" pitchFamily="34" charset="0"/>
              </a:rPr>
              <a:t>drugtest</a:t>
            </a:r>
            <a:r>
              <a:rPr lang="ro-RO" sz="1300" dirty="0">
                <a:latin typeface="Verdana" panose="020B0604030504040204" pitchFamily="34" charset="0"/>
                <a:ea typeface="Verdana" panose="020B0604030504040204" pitchFamily="34" charset="0"/>
              </a:rPr>
              <a:t> și la unitățile medicale/spitalicești, din care 3.103 (5,6%) depistați în timp ce se aflau sub influența substanțelor </a:t>
            </a:r>
            <a:r>
              <a:rPr lang="ro-RO" sz="1300" dirty="0" err="1">
                <a:latin typeface="Verdana" panose="020B0604030504040204" pitchFamily="34" charset="0"/>
                <a:ea typeface="Verdana" panose="020B0604030504040204" pitchFamily="34" charset="0"/>
              </a:rPr>
              <a:t>psihoactive</a:t>
            </a:r>
            <a:endParaRPr lang="ro-RO" sz="1300" b="1" dirty="0">
              <a:latin typeface="Verdana" panose="020B0604030504040204" pitchFamily="34" charset="0"/>
              <a:ea typeface="Verdana" panose="020B0604030504040204" pitchFamily="34" charset="0"/>
            </a:endParaRPr>
          </a:p>
          <a:p>
            <a:pPr marL="285750" indent="-285750" algn="just">
              <a:lnSpc>
                <a:spcPct val="150000"/>
              </a:lnSpc>
              <a:buFont typeface="Wingdings" panose="05000000000000000000" pitchFamily="2" charset="2"/>
              <a:buChar char="q"/>
            </a:pPr>
            <a:r>
              <a:rPr lang="it-IT" sz="1300" b="1" dirty="0">
                <a:latin typeface="Verdana" panose="020B0604030504040204" pitchFamily="34" charset="0"/>
                <a:ea typeface="Verdana" panose="020B0604030504040204" pitchFamily="34" charset="0"/>
              </a:rPr>
              <a:t>2.</a:t>
            </a:r>
            <a:r>
              <a:rPr lang="ro-RO" sz="1300" b="1" dirty="0">
                <a:latin typeface="Verdana" panose="020B0604030504040204" pitchFamily="34" charset="0"/>
                <a:ea typeface="Verdana" panose="020B0604030504040204" pitchFamily="34" charset="0"/>
              </a:rPr>
              <a:t>804</a:t>
            </a:r>
            <a:r>
              <a:rPr lang="it-IT" sz="1300" b="1" dirty="0">
                <a:latin typeface="Verdana" panose="020B0604030504040204" pitchFamily="34" charset="0"/>
                <a:ea typeface="Verdana" panose="020B0604030504040204" pitchFamily="34" charset="0"/>
              </a:rPr>
              <a:t> </a:t>
            </a:r>
            <a:r>
              <a:rPr lang="it-IT" sz="1300" dirty="0">
                <a:latin typeface="Verdana" panose="020B0604030504040204" pitchFamily="34" charset="0"/>
                <a:ea typeface="Verdana" panose="020B0604030504040204" pitchFamily="34" charset="0"/>
              </a:rPr>
              <a:t>ore de educație rutieră în școli</a:t>
            </a:r>
            <a:endParaRPr lang="ro-RO" sz="1300" dirty="0">
              <a:latin typeface="Verdana" panose="020B0604030504040204" pitchFamily="34" charset="0"/>
              <a:ea typeface="Verdana" panose="020B0604030504040204" pitchFamily="34" charset="0"/>
            </a:endParaRPr>
          </a:p>
          <a:p>
            <a:pPr algn="just">
              <a:lnSpc>
                <a:spcPct val="150000"/>
              </a:lnSpc>
            </a:pPr>
            <a:endParaRPr lang="it-IT" sz="8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 xmlns:a16="http://schemas.microsoft.com/office/drawing/2014/main" id="{99FB6147-44FC-C375-F6C3-26FAC4C1CC19}"/>
              </a:ext>
            </a:extLst>
          </p:cNvPr>
          <p:cNvSpPr>
            <a:spLocks noGrp="1"/>
          </p:cNvSpPr>
          <p:nvPr>
            <p:ph type="sldNum" sz="quarter" idx="12"/>
          </p:nvPr>
        </p:nvSpPr>
        <p:spPr>
          <a:xfrm>
            <a:off x="8445128" y="6345073"/>
            <a:ext cx="2743200" cy="365125"/>
          </a:xfrm>
        </p:spPr>
        <p:txBody>
          <a:bodyPr/>
          <a:lstStyle/>
          <a:p>
            <a:fld id="{FA8F5E2F-E904-4C27-AF03-1FE657AA8282}" type="slidenum">
              <a:rPr lang="nl-NL" sz="1600" smtClean="0"/>
              <a:t>8</a:t>
            </a:fld>
            <a:endParaRPr lang="nl-NL" sz="1600" dirty="0"/>
          </a:p>
        </p:txBody>
      </p:sp>
      <p:pic>
        <p:nvPicPr>
          <p:cNvPr id="6" name="Picture 5">
            <a:extLst>
              <a:ext uri="{FF2B5EF4-FFF2-40B4-BE49-F238E27FC236}">
                <a16:creationId xmlns="" xmlns:a16="http://schemas.microsoft.com/office/drawing/2014/main" id="{24B38FAF-9DEC-0802-9F9B-4CE89C843B64}"/>
              </a:ext>
            </a:extLst>
          </p:cNvPr>
          <p:cNvPicPr>
            <a:picLocks noChangeAspect="1"/>
          </p:cNvPicPr>
          <p:nvPr/>
        </p:nvPicPr>
        <p:blipFill>
          <a:blip r:embed="rId7"/>
          <a:stretch>
            <a:fillRect/>
          </a:stretch>
        </p:blipFill>
        <p:spPr>
          <a:xfrm>
            <a:off x="1476314" y="3185459"/>
            <a:ext cx="4862449" cy="2732331"/>
          </a:xfrm>
          <a:prstGeom prst="rect">
            <a:avLst/>
          </a:prstGeom>
        </p:spPr>
      </p:pic>
    </p:spTree>
    <p:extLst>
      <p:ext uri="{BB962C8B-B14F-4D97-AF65-F5344CB8AC3E}">
        <p14:creationId xmlns:p14="http://schemas.microsoft.com/office/powerpoint/2010/main" val="2640811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bright="20000"/>
                    </a14:imgEffect>
                  </a14:imgLayer>
                </a14:imgProps>
              </a:ext>
            </a:extLst>
          </a:blip>
          <a:srcRect l="42556" t="29693" r="44184" b="53561"/>
          <a:stretch/>
        </p:blipFill>
        <p:spPr>
          <a:xfrm>
            <a:off x="246076" y="-2152"/>
            <a:ext cx="11233859" cy="6886822"/>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27680" t="13582" r="65383" b="20866"/>
          <a:stretch/>
        </p:blipFill>
        <p:spPr>
          <a:xfrm>
            <a:off x="0" y="0"/>
            <a:ext cx="1293394" cy="6858000"/>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3">
                    <a14:imgEffect>
                      <a14:brightnessContrast bright="20000"/>
                    </a14:imgEffect>
                  </a14:imgLayer>
                </a14:imgProps>
              </a:ext>
            </a:extLst>
          </a:blip>
          <a:srcRect l="87185" t="13582" r="6226" b="20866"/>
          <a:stretch/>
        </p:blipFill>
        <p:spPr>
          <a:xfrm>
            <a:off x="11297417" y="1"/>
            <a:ext cx="1229836" cy="6857999"/>
          </a:xfrm>
          <a:prstGeom prst="rect">
            <a:avLst/>
          </a:prstGeom>
        </p:spPr>
      </p:pic>
      <p:sp>
        <p:nvSpPr>
          <p:cNvPr id="15" name="TextBox 14"/>
          <p:cNvSpPr txBox="1"/>
          <p:nvPr/>
        </p:nvSpPr>
        <p:spPr>
          <a:xfrm>
            <a:off x="1389998" y="324180"/>
            <a:ext cx="7292495" cy="369332"/>
          </a:xfrm>
          <a:prstGeom prst="rect">
            <a:avLst/>
          </a:prstGeom>
          <a:noFill/>
        </p:spPr>
        <p:txBody>
          <a:bodyPr wrap="square" rtlCol="0">
            <a:spAutoFit/>
          </a:bodyPr>
          <a:lstStyle/>
          <a:p>
            <a:r>
              <a:rPr lang="ro-RO" b="1" dirty="0">
                <a:solidFill>
                  <a:srgbClr val="2F4582"/>
                </a:solidFill>
                <a:latin typeface="Verdana" panose="020B0604030504040204" pitchFamily="34" charset="0"/>
                <a:ea typeface="Verdana" panose="020B0604030504040204" pitchFamily="34" charset="0"/>
              </a:rPr>
              <a:t>Infracționalitatea din sfera criminalității organizate</a:t>
            </a:r>
            <a:endParaRPr lang="en-US" b="1" dirty="0">
              <a:solidFill>
                <a:srgbClr val="2F4582"/>
              </a:solidFill>
              <a:latin typeface="Verdana" panose="020B0604030504040204" pitchFamily="34" charset="0"/>
              <a:ea typeface="Verdana" panose="020B0604030504040204" pitchFamily="34" charset="0"/>
            </a:endParaRPr>
          </a:p>
        </p:txBody>
      </p:sp>
      <p:pic>
        <p:nvPicPr>
          <p:cNvPr id="16" name="Picture 15" descr="\\dgmo.local\dfs-dgmo\LOGO &amp; FOTO\mai-stema_PNG.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79935" y="301813"/>
            <a:ext cx="565997" cy="723878"/>
          </a:xfrm>
          <a:prstGeom prst="rect">
            <a:avLst/>
          </a:prstGeom>
          <a:noFill/>
          <a:ln>
            <a:noFill/>
          </a:ln>
        </p:spPr>
      </p:pic>
      <p:sp>
        <p:nvSpPr>
          <p:cNvPr id="18" name="TextBox 17"/>
          <p:cNvSpPr txBox="1"/>
          <p:nvPr/>
        </p:nvSpPr>
        <p:spPr>
          <a:xfrm>
            <a:off x="0" y="3414319"/>
            <a:ext cx="1271024" cy="230832"/>
          </a:xfrm>
          <a:prstGeom prst="rect">
            <a:avLst/>
          </a:prstGeom>
          <a:solidFill>
            <a:schemeClr val="tx2">
              <a:lumMod val="20000"/>
              <a:lumOff val="80000"/>
            </a:schemeClr>
          </a:solidFill>
        </p:spPr>
        <p:txBody>
          <a:bodyPr wrap="square" rtlCol="0">
            <a:spAutoFit/>
          </a:bodyPr>
          <a:lstStyle/>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SIGURANȚĂ SECURITATE </a:t>
            </a:r>
          </a:p>
          <a:p>
            <a:pPr algn="ctr"/>
            <a:r>
              <a:rPr lang="ro-RO"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rPr>
              <a:t>SERVICII PUBLICE DE CALITATE</a:t>
            </a:r>
            <a:endParaRPr lang="en-US" sz="450" b="1" dirty="0">
              <a:solidFill>
                <a:srgbClr val="307DB9"/>
              </a:solidFill>
              <a:effectLst>
                <a:glow rad="228600">
                  <a:srgbClr val="5B9BD5">
                    <a:satMod val="175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a:blip r:embed="rId6"/>
          <a:stretch>
            <a:fillRect/>
          </a:stretch>
        </p:blipFill>
        <p:spPr>
          <a:xfrm>
            <a:off x="11253079" y="3433590"/>
            <a:ext cx="1274174" cy="292633"/>
          </a:xfrm>
          <a:prstGeom prst="rect">
            <a:avLst/>
          </a:prstGeom>
        </p:spPr>
      </p:pic>
      <p:sp>
        <p:nvSpPr>
          <p:cNvPr id="2" name="TextBox 1"/>
          <p:cNvSpPr txBox="1"/>
          <p:nvPr/>
        </p:nvSpPr>
        <p:spPr>
          <a:xfrm>
            <a:off x="8779097" y="377564"/>
            <a:ext cx="3862719" cy="338554"/>
          </a:xfrm>
          <a:prstGeom prst="rect">
            <a:avLst/>
          </a:prstGeom>
          <a:noFill/>
        </p:spPr>
        <p:txBody>
          <a:bodyPr wrap="square" rtlCol="0">
            <a:spAutoFit/>
          </a:bodyPr>
          <a:lstStyle/>
          <a:p>
            <a:r>
              <a:rPr lang="ro-RO" sz="1600" b="1" dirty="0">
                <a:solidFill>
                  <a:srgbClr val="2F4582"/>
                </a:solidFill>
                <a:latin typeface="Verdana" panose="020B0604030504040204" pitchFamily="34" charset="0"/>
                <a:ea typeface="Verdana" panose="020B0604030504040204" pitchFamily="34" charset="0"/>
              </a:rPr>
              <a:t>Trafic de droguri</a:t>
            </a:r>
          </a:p>
        </p:txBody>
      </p:sp>
      <p:sp>
        <p:nvSpPr>
          <p:cNvPr id="7" name="TextBox 6">
            <a:extLst>
              <a:ext uri="{FF2B5EF4-FFF2-40B4-BE49-F238E27FC236}">
                <a16:creationId xmlns="" xmlns:a16="http://schemas.microsoft.com/office/drawing/2014/main" id="{74892ED9-9D20-D803-37B6-209EAC58B122}"/>
              </a:ext>
            </a:extLst>
          </p:cNvPr>
          <p:cNvSpPr txBox="1"/>
          <p:nvPr/>
        </p:nvSpPr>
        <p:spPr>
          <a:xfrm>
            <a:off x="1652522" y="1017789"/>
            <a:ext cx="3628414" cy="4985980"/>
          </a:xfrm>
          <a:prstGeom prst="rect">
            <a:avLst/>
          </a:prstGeom>
          <a:noFill/>
        </p:spPr>
        <p:txBody>
          <a:bodyPr wrap="square">
            <a:spAutoFit/>
          </a:bodyPr>
          <a:lstStyle/>
          <a:p>
            <a:pPr algn="just"/>
            <a:r>
              <a:rPr lang="ro-RO" sz="1400" dirty="0">
                <a:effectLst/>
                <a:latin typeface="Verdana" panose="020B0604030504040204" pitchFamily="34" charset="0"/>
                <a:ea typeface="Calibri" panose="020F0502020204030204" pitchFamily="34" charset="0"/>
                <a:cs typeface="Times New Roman" panose="02020603050405020304" pitchFamily="18" charset="0"/>
              </a:rPr>
              <a:t>Prin </a:t>
            </a:r>
            <a:r>
              <a:rPr lang="ro-RO" sz="1400" b="1" dirty="0">
                <a:effectLst/>
                <a:latin typeface="Verdana" panose="020B0604030504040204" pitchFamily="34" charset="0"/>
                <a:ea typeface="Calibri" panose="020F0502020204030204" pitchFamily="34" charset="0"/>
                <a:cs typeface="Times New Roman" panose="02020603050405020304" pitchFamily="18" charset="0"/>
              </a:rPr>
              <a:t>Noua Foaie de Parcurs a UE</a:t>
            </a:r>
            <a:r>
              <a:rPr lang="ro-RO" sz="1400" dirty="0">
                <a:effectLst/>
                <a:latin typeface="Verdana" panose="020B0604030504040204" pitchFamily="34" charset="0"/>
                <a:ea typeface="Calibri" panose="020F0502020204030204" pitchFamily="34" charset="0"/>
                <a:cs typeface="Times New Roman" panose="02020603050405020304" pitchFamily="18" charset="0"/>
              </a:rPr>
              <a:t> au fost prevăzute un buget corespunzător și măsuri prioritare concrete, inclusiv pentru combaterea criminalității organizate și a traficului de droguri, ce urmează a fi implementate în anii 2024 și 2025. </a:t>
            </a:r>
          </a:p>
          <a:p>
            <a:pPr algn="just"/>
            <a:endParaRPr lang="ro-RO" sz="1400" dirty="0">
              <a:effectLst/>
              <a:latin typeface="Verdana" panose="020B0604030504040204" pitchFamily="34" charset="0"/>
              <a:ea typeface="Calibri" panose="020F0502020204030204" pitchFamily="34" charset="0"/>
              <a:cs typeface="Times New Roman" panose="02020603050405020304" pitchFamily="18" charset="0"/>
            </a:endParaRPr>
          </a:p>
          <a:p>
            <a:pPr algn="just"/>
            <a:r>
              <a:rPr lang="ro-RO" sz="1400" dirty="0">
                <a:latin typeface="Verdana" panose="020B0604030504040204" pitchFamily="34" charset="0"/>
                <a:ea typeface="Calibri" panose="020F0502020204030204" pitchFamily="34" charset="0"/>
                <a:cs typeface="Times New Roman" panose="02020603050405020304" pitchFamily="18" charset="0"/>
              </a:rPr>
              <a:t>P</a:t>
            </a:r>
            <a:r>
              <a:rPr lang="ro-RO" sz="1400" dirty="0">
                <a:effectLst/>
                <a:latin typeface="Verdana" panose="020B0604030504040204" pitchFamily="34" charset="0"/>
                <a:ea typeface="Calibri" panose="020F0502020204030204" pitchFamily="34" charset="0"/>
                <a:cs typeface="Times New Roman" panose="02020603050405020304" pitchFamily="18" charset="0"/>
              </a:rPr>
              <a:t>entru anul 2024, MAI are alocate, pentru investiții, peste 640 milioane lei</a:t>
            </a:r>
            <a:r>
              <a:rPr lang="ro-RO" sz="1400" dirty="0">
                <a:latin typeface="Verdana" panose="020B0604030504040204" pitchFamily="34" charset="0"/>
                <a:ea typeface="Calibri" panose="020F0502020204030204" pitchFamily="34" charset="0"/>
                <a:cs typeface="Times New Roman" panose="02020603050405020304" pitchFamily="18" charset="0"/>
              </a:rPr>
              <a:t> (</a:t>
            </a:r>
            <a:r>
              <a:rPr lang="ro-RO" sz="1400" dirty="0">
                <a:effectLst/>
                <a:latin typeface="Verdana" panose="020B0604030504040204" pitchFamily="34" charset="0"/>
                <a:ea typeface="Calibri" panose="020F0502020204030204" pitchFamily="34" charset="0"/>
                <a:cs typeface="Times New Roman" panose="02020603050405020304" pitchFamily="18" charset="0"/>
              </a:rPr>
              <a:t>credite de angajament</a:t>
            </a:r>
            <a:r>
              <a:rPr lang="ro-RO" sz="1400" dirty="0">
                <a:latin typeface="Verdana" panose="020B0604030504040204" pitchFamily="34" charset="0"/>
                <a:ea typeface="Calibri" panose="020F0502020204030204" pitchFamily="34" charset="0"/>
                <a:cs typeface="Times New Roman" panose="02020603050405020304" pitchFamily="18" charset="0"/>
              </a:rPr>
              <a:t>), respectiv 632 milioane (</a:t>
            </a:r>
            <a:r>
              <a:rPr lang="ro-RO" sz="1400" dirty="0">
                <a:effectLst/>
                <a:latin typeface="Verdana" panose="020B0604030504040204" pitchFamily="34" charset="0"/>
                <a:ea typeface="Calibri" panose="020F0502020204030204" pitchFamily="34" charset="0"/>
                <a:cs typeface="Times New Roman" panose="02020603050405020304" pitchFamily="18" charset="0"/>
              </a:rPr>
              <a:t>credite bugetare):</a:t>
            </a:r>
          </a:p>
          <a:p>
            <a:pPr algn="just"/>
            <a:endParaRPr lang="ro-RO" sz="1400" dirty="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ro-RO" sz="1400" dirty="0">
                <a:effectLst/>
                <a:latin typeface="Verdana" panose="020B0604030504040204" pitchFamily="34" charset="0"/>
                <a:ea typeface="Calibri" panose="020F0502020204030204" pitchFamily="34" charset="0"/>
                <a:cs typeface="Times New Roman" panose="02020603050405020304" pitchFamily="18" charset="0"/>
              </a:rPr>
              <a:t>proiecte de dezvoltare a infrastructurii tehnologiei de informații și comunicații</a:t>
            </a:r>
          </a:p>
          <a:p>
            <a:pPr marL="171450" indent="-171450" algn="just">
              <a:buFont typeface="Wingdings" panose="05000000000000000000" pitchFamily="2" charset="2"/>
              <a:buChar char="q"/>
            </a:pPr>
            <a:endParaRPr lang="ro-RO" sz="1400" dirty="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ro-RO" sz="1400" dirty="0">
                <a:effectLst/>
                <a:latin typeface="Verdana" panose="020B0604030504040204" pitchFamily="34" charset="0"/>
                <a:ea typeface="Calibri" panose="020F0502020204030204" pitchFamily="34" charset="0"/>
                <a:cs typeface="Times New Roman" panose="02020603050405020304" pitchFamily="18" charset="0"/>
              </a:rPr>
              <a:t>dezvoltarea capabilităților administrative, operaționale și de intervenție a personalului cu competențe în combaterea fenomenului drogurilor</a:t>
            </a:r>
          </a:p>
          <a:p>
            <a:pPr algn="just"/>
            <a:endParaRPr lang="ro-RO" sz="1000" dirty="0"/>
          </a:p>
        </p:txBody>
      </p:sp>
      <p:sp>
        <p:nvSpPr>
          <p:cNvPr id="5" name="TextBox 4">
            <a:extLst>
              <a:ext uri="{FF2B5EF4-FFF2-40B4-BE49-F238E27FC236}">
                <a16:creationId xmlns="" xmlns:a16="http://schemas.microsoft.com/office/drawing/2014/main" id="{F6033AD5-B4CC-AFBE-C9B2-2CB0E1F92602}"/>
              </a:ext>
            </a:extLst>
          </p:cNvPr>
          <p:cNvSpPr txBox="1"/>
          <p:nvPr/>
        </p:nvSpPr>
        <p:spPr>
          <a:xfrm>
            <a:off x="5846933" y="1160438"/>
            <a:ext cx="5213464" cy="4632037"/>
          </a:xfrm>
          <a:prstGeom prst="rect">
            <a:avLst/>
          </a:prstGeom>
          <a:noFill/>
        </p:spPr>
        <p:txBody>
          <a:bodyPr wrap="square">
            <a:spAutoFit/>
          </a:bodyPr>
          <a:lstStyle/>
          <a:p>
            <a:pPr lvl="0" algn="just">
              <a:tabLst>
                <a:tab pos="114300" algn="l"/>
              </a:tabLst>
            </a:pPr>
            <a:endParaRPr lang="ro-RO" sz="700" dirty="0">
              <a:latin typeface="Verdana" panose="020B0604030504040204" pitchFamily="34" charset="0"/>
              <a:cs typeface="Times New Roman" panose="02020603050405020304" pitchFamily="18" charset="0"/>
            </a:endParaRPr>
          </a:p>
          <a:p>
            <a:pPr lvl="0" algn="just">
              <a:tabLst>
                <a:tab pos="114300" algn="l"/>
              </a:tabLst>
            </a:pPr>
            <a:r>
              <a:rPr lang="ro-RO" sz="1600" b="1" dirty="0">
                <a:latin typeface="Verdana" panose="020B0604030504040204" pitchFamily="34" charset="0"/>
                <a:cs typeface="Times New Roman" panose="02020603050405020304" pitchFamily="18" charset="0"/>
              </a:rPr>
              <a:t>DEMERSURI INSTITUȚIONALE:</a:t>
            </a:r>
          </a:p>
          <a:p>
            <a:pPr lvl="0" algn="just">
              <a:tabLst>
                <a:tab pos="114300" algn="l"/>
              </a:tabLst>
            </a:pPr>
            <a:endParaRPr lang="ro-RO" sz="1600" b="1" dirty="0">
              <a:latin typeface="Verdana" panose="020B0604030504040204" pitchFamily="34" charset="0"/>
              <a:cs typeface="Times New Roman" panose="02020603050405020304" pitchFamily="18" charset="0"/>
            </a:endParaRPr>
          </a:p>
          <a:p>
            <a:pPr lvl="0" algn="just">
              <a:tabLst>
                <a:tab pos="114300" algn="l"/>
              </a:tabLst>
            </a:pPr>
            <a:endParaRPr lang="ro-RO" sz="1600" b="1" dirty="0">
              <a:latin typeface="Verdana" panose="020B0604030504040204" pitchFamily="34" charset="0"/>
              <a:cs typeface="Times New Roman" panose="02020603050405020304" pitchFamily="18" charset="0"/>
            </a:endParaRPr>
          </a:p>
          <a:p>
            <a:pPr marL="171450" lvl="0" indent="-171450" algn="just">
              <a:buFont typeface="Wingdings" panose="05000000000000000000" pitchFamily="2" charset="2"/>
              <a:buChar char="q"/>
              <a:tabLst>
                <a:tab pos="114300" algn="l"/>
              </a:tabLst>
            </a:pPr>
            <a:r>
              <a:rPr lang="ro-RO" sz="1600" b="1" dirty="0">
                <a:latin typeface="Verdana" panose="020B0604030504040204" pitchFamily="34" charset="0"/>
                <a:cs typeface="Times New Roman" panose="02020603050405020304" pitchFamily="18" charset="0"/>
              </a:rPr>
              <a:t>suplimentarea personalului </a:t>
            </a:r>
            <a:r>
              <a:rPr lang="ro-RO" sz="1600" dirty="0">
                <a:latin typeface="Verdana" panose="020B0604030504040204" pitchFamily="34" charset="0"/>
                <a:cs typeface="Times New Roman" panose="02020603050405020304" pitchFamily="18" charset="0"/>
              </a:rPr>
              <a:t>(</a:t>
            </a:r>
            <a:r>
              <a:rPr lang="ro-RO" sz="1600" b="1" dirty="0">
                <a:latin typeface="Verdana" panose="020B0604030504040204" pitchFamily="34" charset="0"/>
                <a:cs typeface="Times New Roman" panose="02020603050405020304" pitchFamily="18" charset="0"/>
              </a:rPr>
              <a:t>259 posturi suplimentate </a:t>
            </a:r>
            <a:r>
              <a:rPr lang="ro-RO" sz="1600" dirty="0">
                <a:latin typeface="Verdana" panose="020B0604030504040204" pitchFamily="34" charset="0"/>
                <a:cs typeface="Times New Roman" panose="02020603050405020304" pitchFamily="18" charset="0"/>
              </a:rPr>
              <a:t>în anul 2024 în cadrul structurilor antidrog, operațiuni speciale și laboratoare de analiză și profil al drogurilor).</a:t>
            </a:r>
          </a:p>
          <a:p>
            <a:pPr marL="171450" lvl="0" indent="-171450" algn="just">
              <a:buFont typeface="Wingdings" panose="05000000000000000000" pitchFamily="2" charset="2"/>
              <a:buChar char="q"/>
              <a:tabLst>
                <a:tab pos="114300" algn="l"/>
              </a:tabLst>
            </a:pPr>
            <a:endParaRPr lang="ro-RO" sz="1600" dirty="0">
              <a:latin typeface="Verdana" panose="020B0604030504040204" pitchFamily="34" charset="0"/>
              <a:cs typeface="Times New Roman" panose="02020603050405020304" pitchFamily="18" charset="0"/>
            </a:endParaRPr>
          </a:p>
          <a:p>
            <a:pPr marL="171450" lvl="0" indent="-171450" algn="just">
              <a:buFont typeface="Wingdings" panose="05000000000000000000" pitchFamily="2" charset="2"/>
              <a:buChar char="q"/>
              <a:tabLst>
                <a:tab pos="114300" algn="l"/>
              </a:tabLst>
            </a:pPr>
            <a:r>
              <a:rPr lang="ro-RO" sz="1600" b="1" dirty="0">
                <a:latin typeface="Verdana" panose="020B0604030504040204" pitchFamily="34" charset="0"/>
                <a:cs typeface="Times New Roman" panose="02020603050405020304" pitchFamily="18" charset="0"/>
              </a:rPr>
              <a:t>asigurarea dotării necesare și a tehnicii utilizate</a:t>
            </a:r>
            <a:r>
              <a:rPr lang="ro-RO" sz="1600" dirty="0">
                <a:latin typeface="Verdana" panose="020B0604030504040204" pitchFamily="34" charset="0"/>
                <a:cs typeface="Times New Roman" panose="02020603050405020304" pitchFamily="18" charset="0"/>
              </a:rPr>
              <a:t>, inclusiv cu echipamente de testare și identificare a drogurilor, scanere mobile și dispozitive de detecție, echipamente pentru inspecția compartimentelor ascunse în mijloace de transport, echipe canine specializate în depistarea drogurilor etc., </a:t>
            </a:r>
          </a:p>
          <a:p>
            <a:pPr marL="171450" lvl="0" indent="-171450" algn="just">
              <a:buFont typeface="Wingdings" panose="05000000000000000000" pitchFamily="2" charset="2"/>
              <a:buChar char="q"/>
              <a:tabLst>
                <a:tab pos="114300" algn="l"/>
              </a:tabLst>
            </a:pPr>
            <a:endParaRPr lang="ro-RO" sz="1600" dirty="0">
              <a:latin typeface="Verdana" panose="020B0604030504040204" pitchFamily="34" charset="0"/>
              <a:cs typeface="Times New Roman" panose="02020603050405020304" pitchFamily="18" charset="0"/>
            </a:endParaRPr>
          </a:p>
          <a:p>
            <a:pPr marL="171450" lvl="0" indent="-171450" algn="just">
              <a:buFont typeface="Wingdings" panose="05000000000000000000" pitchFamily="2" charset="2"/>
              <a:buChar char="q"/>
              <a:tabLst>
                <a:tab pos="114300" algn="l"/>
              </a:tabLst>
            </a:pPr>
            <a:r>
              <a:rPr lang="ro-RO" sz="1600" b="1" dirty="0">
                <a:latin typeface="Verdana" panose="020B0604030504040204" pitchFamily="34" charset="0"/>
                <a:cs typeface="Times New Roman" panose="02020603050405020304" pitchFamily="18" charset="0"/>
              </a:rPr>
              <a:t>modificarea cadrului legislativ </a:t>
            </a:r>
            <a:r>
              <a:rPr lang="ro-RO" sz="1600" b="1">
                <a:latin typeface="Verdana" panose="020B0604030504040204" pitchFamily="34" charset="0"/>
                <a:cs typeface="Times New Roman" panose="02020603050405020304" pitchFamily="18" charset="0"/>
              </a:rPr>
              <a:t>incident</a:t>
            </a:r>
            <a:r>
              <a:rPr lang="ro-RO" sz="1600">
                <a:latin typeface="Verdana" panose="020B0604030504040204" pitchFamily="34" charset="0"/>
                <a:cs typeface="Times New Roman" panose="02020603050405020304" pitchFamily="18" charset="0"/>
              </a:rPr>
              <a:t>     (</a:t>
            </a:r>
            <a:r>
              <a:rPr lang="ro-RO" sz="1600" b="1" dirty="0">
                <a:latin typeface="Verdana" panose="020B0604030504040204" pitchFamily="34" charset="0"/>
                <a:cs typeface="Times New Roman" panose="02020603050405020304" pitchFamily="18" charset="0"/>
              </a:rPr>
              <a:t>7 acte </a:t>
            </a:r>
            <a:r>
              <a:rPr lang="ro-RO" sz="1600" dirty="0">
                <a:latin typeface="Verdana" panose="020B0604030504040204" pitchFamily="34" charset="0"/>
                <a:cs typeface="Times New Roman" panose="02020603050405020304" pitchFamily="18" charset="0"/>
              </a:rPr>
              <a:t>normative elaborate/modificate).</a:t>
            </a:r>
          </a:p>
        </p:txBody>
      </p:sp>
      <p:sp>
        <p:nvSpPr>
          <p:cNvPr id="3" name="Slide Number Placeholder 2">
            <a:extLst>
              <a:ext uri="{FF2B5EF4-FFF2-40B4-BE49-F238E27FC236}">
                <a16:creationId xmlns="" xmlns:a16="http://schemas.microsoft.com/office/drawing/2014/main" id="{5CFCBF64-EDA7-C13F-89B5-C7EDAF4613FF}"/>
              </a:ext>
            </a:extLst>
          </p:cNvPr>
          <p:cNvSpPr>
            <a:spLocks noGrp="1"/>
          </p:cNvSpPr>
          <p:nvPr>
            <p:ph type="sldNum" sz="quarter" idx="12"/>
          </p:nvPr>
        </p:nvSpPr>
        <p:spPr>
          <a:xfrm>
            <a:off x="8377325" y="6259402"/>
            <a:ext cx="2743200" cy="365125"/>
          </a:xfrm>
        </p:spPr>
        <p:txBody>
          <a:bodyPr/>
          <a:lstStyle/>
          <a:p>
            <a:fld id="{FA8F5E2F-E904-4C27-AF03-1FE657AA8282}" type="slidenum">
              <a:rPr lang="nl-NL" sz="1600" smtClean="0"/>
              <a:t>9</a:t>
            </a:fld>
            <a:endParaRPr lang="nl-NL" dirty="0"/>
          </a:p>
        </p:txBody>
      </p:sp>
    </p:spTree>
    <p:extLst>
      <p:ext uri="{BB962C8B-B14F-4D97-AF65-F5344CB8AC3E}">
        <p14:creationId xmlns:p14="http://schemas.microsoft.com/office/powerpoint/2010/main" val="3722861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Z Document" ma:contentTypeID="0x0101009C7CE436063D44E9BE7DC0259EF7C32F006EB9F9836A634AE58B6169785FD3936F003E59443FBD2BE949A7E870274FBDB381" ma:contentTypeVersion="13" ma:contentTypeDescription="The base content type which holds the minimum set of metadata required within BZ" ma:contentTypeScope="" ma:versionID="939593b27ff0bde02e40922c83d58be1">
  <xsd:schema xmlns:xsd="http://www.w3.org/2001/XMLSchema" xmlns:xs="http://www.w3.org/2001/XMLSchema" xmlns:p="http://schemas.microsoft.com/office/2006/metadata/properties" xmlns:ns2="826decf7-0f73-4b14-b62f-17e965f1aed4" targetNamespace="http://schemas.microsoft.com/office/2006/metadata/properties" ma:root="true" ma:fieldsID="79d79ff97ca66f34862c33143f295d0a" ns2:_="">
    <xsd:import namespace="826decf7-0f73-4b14-b62f-17e965f1aed4"/>
    <xsd:element name="properties">
      <xsd:complexType>
        <xsd:sequence>
          <xsd:element name="documentManagement">
            <xsd:complexType>
              <xsd:all>
                <xsd:element ref="ns2:TaxCatchAll" minOccurs="0"/>
                <xsd:element ref="ns2:TaxCatchAllLabel" minOccurs="0"/>
                <xsd:element ref="ns2:nf4434b3fae540fe847866e45672fb3a" minOccurs="0"/>
                <xsd:element ref="ns2:a45510494d1a450e9cee6905c7ad8168" minOccurs="0"/>
                <xsd:element ref="ns2:ge4bd621e46a403e97baf402a410deb5" minOccurs="0"/>
                <xsd:element ref="ns2:ga509c7afcac4f5cb939db754ffece2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6decf7-0f73-4b14-b62f-17e965f1aed4" elementFormDefault="qualified">
    <xsd:import namespace="http://schemas.microsoft.com/office/2006/documentManagement/types"/>
    <xsd:import namespace="http://schemas.microsoft.com/office/infopath/2007/PartnerControls"/>
    <xsd:element name="TaxCatchAll" ma:index="4" nillable="true" ma:displayName="Taxonomy Catch All Column" ma:description="" ma:hidden="true" ma:list="{a3876838-6df9-4e9d-ad6e-8eb172953bc5}" ma:internalName="TaxCatchAll" ma:showField="CatchAllData" ma:web="826decf7-0f73-4b14-b62f-17e965f1aed4">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description="" ma:hidden="true" ma:list="{a3876838-6df9-4e9d-ad6e-8eb172953bc5}" ma:internalName="TaxCatchAllLabel" ma:readOnly="true" ma:showField="CatchAllDataLabel" ma:web="826decf7-0f73-4b14-b62f-17e965f1aed4">
      <xsd:complexType>
        <xsd:complexContent>
          <xsd:extension base="dms:MultiChoiceLookup">
            <xsd:sequence>
              <xsd:element name="Value" type="dms:Lookup" maxOccurs="unbounded" minOccurs="0" nillable="true"/>
            </xsd:sequence>
          </xsd:extension>
        </xsd:complexContent>
      </xsd:complexType>
    </xsd:element>
    <xsd:element name="nf4434b3fae540fe847866e45672fb3a" ma:index="10" ma:taxonomy="true" ma:internalName="nf4434b3fae540fe847866e45672fb3a" ma:taxonomyFieldName="BZ_Theme" ma:displayName="Theme" ma:default="1;#Travel advice|70c09cf6-4743-4769-96c3-43cbeef229bb;#2;#Consular affairs general|04ad3e92-5af5-4187-bed3-1de4b44cc857" ma:fieldId="{7f4434b3-fae5-40fe-8478-66e45672fb3a}" ma:taxonomyMulti="true" ma:sspId="8805c4df-c498-47b2-b08d-81a6414440b6" ma:termSetId="b886aef3-384f-4e31-a5b8-4c90748da2e0" ma:anchorId="00000000-0000-0000-0000-000000000000" ma:open="false" ma:isKeyword="false">
      <xsd:complexType>
        <xsd:sequence>
          <xsd:element ref="pc:Terms" minOccurs="0" maxOccurs="1"/>
        </xsd:sequence>
      </xsd:complexType>
    </xsd:element>
    <xsd:element name="a45510494d1a450e9cee6905c7ad8168" ma:index="12" ma:taxonomy="true" ma:internalName="a45510494d1a450e9cee6905c7ad8168" ma:taxonomyFieldName="BZ_Country" ma:displayName="Country-State" ma:default="3;#Not applicable|ec01d90b-9d0f-4785-8785-e1ea615196bf" ma:fieldId="{a4551049-4d1a-450e-9cee-6905c7ad8168}" ma:taxonomyMulti="true" ma:sspId="8805c4df-c498-47b2-b08d-81a6414440b6" ma:termSetId="4b11575f-0152-447b-b1c6-14c5152cc435" ma:anchorId="3fd0673f-2ea8-4564-bac8-0f075207e234" ma:open="false" ma:isKeyword="false">
      <xsd:complexType>
        <xsd:sequence>
          <xsd:element ref="pc:Terms" minOccurs="0" maxOccurs="1"/>
        </xsd:sequence>
      </xsd:complexType>
    </xsd:element>
    <xsd:element name="ge4bd621e46a403e97baf402a410deb5" ma:index="14" ma:taxonomy="true" ma:internalName="ge4bd621e46a403e97baf402a410deb5" ma:taxonomyFieldName="BZ_Forum" ma:displayName="Forum-Organization" ma:default="4;#Not applicable|0049e722-bfb1-4a3f-9d08-af7366a9af40" ma:fieldId="{0e4bd621-e46a-403e-97ba-f402a410deb5}" ma:taxonomyMulti="true" ma:sspId="8805c4df-c498-47b2-b08d-81a6414440b6" ma:termSetId="848f9261-8583-4c5c-81e7-3232ddfe54f1" ma:anchorId="00000000-0000-0000-0000-000000000000" ma:open="false" ma:isKeyword="false">
      <xsd:complexType>
        <xsd:sequence>
          <xsd:element ref="pc:Terms" minOccurs="0" maxOccurs="1"/>
        </xsd:sequence>
      </xsd:complexType>
    </xsd:element>
    <xsd:element name="ga509c7afcac4f5cb939db754ffece25" ma:index="16" ma:taxonomy="true" ma:internalName="ga509c7afcac4f5cb939db754ffece25" ma:taxonomyFieldName="BZ_Classification" ma:displayName="Classification" ma:default="5;#UNCLASSIFIED|d92c6340-bc14-4cb2-a9a6-6deda93c493b;#473;#No marking|879e64ec-6597-483b-94db-f5f70afd7299" ma:fieldId="{0a509c7a-fcac-4f5c-b939-db754ffece25}" ma:taxonomyMulti="true" ma:sspId="8805c4df-c498-47b2-b08d-81a6414440b6" ma:termSetId="44f3d25f-308e-4607-ad37-3154dc8df61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f4434b3fae540fe847866e45672fb3a xmlns="826decf7-0f73-4b14-b62f-17e965f1aed4">
      <Terms xmlns="http://schemas.microsoft.com/office/infopath/2007/PartnerControls">
        <TermInfo xmlns="http://schemas.microsoft.com/office/infopath/2007/PartnerControls">
          <TermName xmlns="http://schemas.microsoft.com/office/infopath/2007/PartnerControls">Travel advice</TermName>
          <TermId xmlns="http://schemas.microsoft.com/office/infopath/2007/PartnerControls">70c09cf6-4743-4769-96c3-43cbeef229bb</TermId>
        </TermInfo>
        <TermInfo xmlns="http://schemas.microsoft.com/office/infopath/2007/PartnerControls">
          <TermName xmlns="http://schemas.microsoft.com/office/infopath/2007/PartnerControls">Consular affairs general</TermName>
          <TermId xmlns="http://schemas.microsoft.com/office/infopath/2007/PartnerControls">04ad3e92-5af5-4187-bed3-1de4b44cc857</TermId>
        </TermInfo>
      </Terms>
    </nf4434b3fae540fe847866e45672fb3a>
    <ge4bd621e46a403e97baf402a410deb5 xmlns="826decf7-0f73-4b14-b62f-17e965f1aed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0049e722-bfb1-4a3f-9d08-af7366a9af40</TermId>
        </TermInfo>
      </Terms>
    </ge4bd621e46a403e97baf402a410deb5>
    <ga509c7afcac4f5cb939db754ffece25 xmlns="826decf7-0f73-4b14-b62f-17e965f1aed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d92c6340-bc14-4cb2-a9a6-6deda93c493b</TermId>
        </TermInfo>
      </Terms>
    </ga509c7afcac4f5cb939db754ffece25>
    <TaxCatchAll xmlns="826decf7-0f73-4b14-b62f-17e965f1aed4">
      <Value>5</Value>
      <Value>4</Value>
      <Value>3</Value>
      <Value>2</Value>
      <Value>1</Value>
    </TaxCatchAll>
    <a45510494d1a450e9cee6905c7ad8168 xmlns="826decf7-0f73-4b14-b62f-17e965f1aed4">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ec01d90b-9d0f-4785-8785-e1ea615196bf</TermId>
        </TermInfo>
      </Terms>
    </a45510494d1a450e9cee6905c7ad8168>
  </documentManagement>
</p:properties>
</file>

<file path=customXml/itemProps1.xml><?xml version="1.0" encoding="utf-8"?>
<ds:datastoreItem xmlns:ds="http://schemas.openxmlformats.org/officeDocument/2006/customXml" ds:itemID="{9302EE1C-8B2C-4EE4-A163-9D7271A30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6decf7-0f73-4b14-b62f-17e965f1a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C2493-DB19-44F7-874F-94336305DBE0}">
  <ds:schemaRefs>
    <ds:schemaRef ds:uri="http://schemas.microsoft.com/sharepoint/v3/contenttype/forms"/>
  </ds:schemaRefs>
</ds:datastoreItem>
</file>

<file path=customXml/itemProps3.xml><?xml version="1.0" encoding="utf-8"?>
<ds:datastoreItem xmlns:ds="http://schemas.openxmlformats.org/officeDocument/2006/customXml" ds:itemID="{1FD20842-84FA-4BF8-B45F-299E931645B8}">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826decf7-0f73-4b14-b62f-17e965f1aed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6091</TotalTime>
  <Words>3876</Words>
  <Application>Microsoft Office PowerPoint</Application>
  <PresentationFormat>Ecran lat</PresentationFormat>
  <Paragraphs>443</Paragraphs>
  <Slides>25</Slides>
  <Notes>5</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25</vt:i4>
      </vt:variant>
    </vt:vector>
  </HeadingPairs>
  <TitlesOfParts>
    <vt:vector size="35" baseType="lpstr">
      <vt:lpstr>Arial</vt:lpstr>
      <vt:lpstr>Calibri</vt:lpstr>
      <vt:lpstr>Calibri Light</vt:lpstr>
      <vt:lpstr>RijksoverheidSansWebText</vt:lpstr>
      <vt:lpstr>Symbol</vt:lpstr>
      <vt:lpstr>Times New Roman</vt:lpstr>
      <vt:lpstr>Tw Cen MT</vt:lpstr>
      <vt:lpstr>Verdana</vt:lpstr>
      <vt:lpstr>Wingdings</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DGMO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 2024</dc:title>
  <dc:creator>Tone Mihaela</dc:creator>
  <cp:lastModifiedBy>DIRP</cp:lastModifiedBy>
  <cp:revision>850</cp:revision>
  <cp:lastPrinted>2024-08-06T14:36:28Z</cp:lastPrinted>
  <dcterms:created xsi:type="dcterms:W3CDTF">2018-09-19T07:47:27Z</dcterms:created>
  <dcterms:modified xsi:type="dcterms:W3CDTF">2024-08-07T14:52:48Z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0x0101009C7CE436063D44E9BE7DC0259EF7C32F006EB9F9836A634AE58B6169785FD3936F003E59443FBD2BE949A7E870274FBDB381</vt:lpwstr>
  </property>
  <property fmtid="{D5CDD505-2E9C-101B-9397-08002B2CF9AE}" pid="3" name="BZ_Country">
    <vt:lpwstr>3;#Not applicable|ec01d90b-9d0f-4785-8785-e1ea615196bf</vt:lpwstr>
  </property>
  <property fmtid="{D5CDD505-2E9C-101B-9397-08002B2CF9AE}" pid="4" name="BZ_Theme">
    <vt:lpwstr>1;#Travel advice|70c09cf6-4743-4769-96c3-43cbeef229bb;#2;#Consular affairs general|04ad3e92-5af5-4187-bed3-1de4b44cc857</vt:lpwstr>
  </property>
  <property fmtid="{D5CDD505-2E9C-101B-9397-08002B2CF9AE}" pid="5" name="BZ_Classification">
    <vt:lpwstr>5;#Unclassified|d92c6340-bc14-4cb2-a9a6-6deda93c493b</vt:lpwstr>
  </property>
  <property fmtid="{D5CDD505-2E9C-101B-9397-08002B2CF9AE}" pid="6" name="BZ_Forum">
    <vt:lpwstr>4;#Not applicable|0049e722-bfb1-4a3f-9d08-af7366a9af40</vt:lpwstr>
  </property>
</Properties>
</file>